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2"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14"/>
  </p:normalViewPr>
  <p:slideViewPr>
    <p:cSldViewPr snapToGrid="0" snapToObjects="1">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8303FC1D-ACF4-DC48-8076-317510249FBA}" type="datetimeFigureOut">
              <a:rPr lang="es-MX" smtClean="0"/>
              <a:t>24/10/2022</a:t>
            </a:fld>
            <a:endParaRPr lang="es-MX"/>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s-MX"/>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12BBCAD-1696-814D-8036-244B8A4D2F66}" type="slidenum">
              <a:rPr lang="es-MX" smtClean="0"/>
              <a:t>‹Nº›</a:t>
            </a:fld>
            <a:endParaRPr lang="es-MX"/>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65522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303FC1D-ACF4-DC48-8076-317510249FBA}" type="datetimeFigureOut">
              <a:rPr lang="es-MX" smtClean="0"/>
              <a:t>24/10/2022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12BBCAD-1696-814D-8036-244B8A4D2F66}" type="slidenum">
              <a:rPr lang="es-MX" smtClean="0"/>
              <a:t>‹Nº›</a:t>
            </a:fld>
            <a:endParaRPr lang="es-MX"/>
          </a:p>
        </p:txBody>
      </p:sp>
    </p:spTree>
    <p:extLst>
      <p:ext uri="{BB962C8B-B14F-4D97-AF65-F5344CB8AC3E}">
        <p14:creationId xmlns:p14="http://schemas.microsoft.com/office/powerpoint/2010/main" val="3439773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303FC1D-ACF4-DC48-8076-317510249FBA}" type="datetimeFigureOut">
              <a:rPr lang="es-MX" smtClean="0"/>
              <a:t>24/10/2022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12BBCAD-1696-814D-8036-244B8A4D2F66}" type="slidenum">
              <a:rPr lang="es-MX" smtClean="0"/>
              <a:t>‹Nº›</a:t>
            </a:fld>
            <a:endParaRPr lang="es-MX"/>
          </a:p>
        </p:txBody>
      </p:sp>
    </p:spTree>
    <p:extLst>
      <p:ext uri="{BB962C8B-B14F-4D97-AF65-F5344CB8AC3E}">
        <p14:creationId xmlns:p14="http://schemas.microsoft.com/office/powerpoint/2010/main" val="3272422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303FC1D-ACF4-DC48-8076-317510249FBA}" type="datetimeFigureOut">
              <a:rPr lang="es-MX" smtClean="0"/>
              <a:t>24/10/2022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12BBCAD-1696-814D-8036-244B8A4D2F66}" type="slidenum">
              <a:rPr lang="es-MX" smtClean="0"/>
              <a:t>‹Nº›</a:t>
            </a:fld>
            <a:endParaRPr lang="es-MX"/>
          </a:p>
        </p:txBody>
      </p:sp>
    </p:spTree>
    <p:extLst>
      <p:ext uri="{BB962C8B-B14F-4D97-AF65-F5344CB8AC3E}">
        <p14:creationId xmlns:p14="http://schemas.microsoft.com/office/powerpoint/2010/main" val="372929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8303FC1D-ACF4-DC48-8076-317510249FBA}" type="datetimeFigureOut">
              <a:rPr lang="es-MX" smtClean="0"/>
              <a:t>24/10/2022</a:t>
            </a:fld>
            <a:endParaRPr lang="es-MX"/>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s-MX"/>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12BBCAD-1696-814D-8036-244B8A4D2F66}" type="slidenum">
              <a:rPr lang="es-MX" smtClean="0"/>
              <a:t>‹Nº›</a:t>
            </a:fld>
            <a:endParaRPr lang="es-MX"/>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7169423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303FC1D-ACF4-DC48-8076-317510249FBA}" type="datetimeFigureOut">
              <a:rPr lang="es-MX" smtClean="0"/>
              <a:t>24/10/2022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12BBCAD-1696-814D-8036-244B8A4D2F66}" type="slidenum">
              <a:rPr lang="es-MX" smtClean="0"/>
              <a:t>‹Nº›</a:t>
            </a:fld>
            <a:endParaRPr lang="es-MX"/>
          </a:p>
        </p:txBody>
      </p:sp>
    </p:spTree>
    <p:extLst>
      <p:ext uri="{BB962C8B-B14F-4D97-AF65-F5344CB8AC3E}">
        <p14:creationId xmlns:p14="http://schemas.microsoft.com/office/powerpoint/2010/main" val="174899608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303FC1D-ACF4-DC48-8076-317510249FBA}" type="datetimeFigureOut">
              <a:rPr lang="es-MX" smtClean="0"/>
              <a:t>24/10/2022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12BBCAD-1696-814D-8036-244B8A4D2F66}" type="slidenum">
              <a:rPr lang="es-MX" smtClean="0"/>
              <a:t>‹Nº›</a:t>
            </a:fld>
            <a:endParaRPr lang="es-MX"/>
          </a:p>
        </p:txBody>
      </p:sp>
    </p:spTree>
    <p:extLst>
      <p:ext uri="{BB962C8B-B14F-4D97-AF65-F5344CB8AC3E}">
        <p14:creationId xmlns:p14="http://schemas.microsoft.com/office/powerpoint/2010/main" val="260168972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303FC1D-ACF4-DC48-8076-317510249FBA}" type="datetimeFigureOut">
              <a:rPr lang="es-MX" smtClean="0"/>
              <a:t>24/10/2022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12BBCAD-1696-814D-8036-244B8A4D2F66}" type="slidenum">
              <a:rPr lang="es-MX" smtClean="0"/>
              <a:t>‹Nº›</a:t>
            </a:fld>
            <a:endParaRPr lang="es-MX"/>
          </a:p>
        </p:txBody>
      </p:sp>
    </p:spTree>
    <p:extLst>
      <p:ext uri="{BB962C8B-B14F-4D97-AF65-F5344CB8AC3E}">
        <p14:creationId xmlns:p14="http://schemas.microsoft.com/office/powerpoint/2010/main" val="3520069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3FC1D-ACF4-DC48-8076-317510249FBA}" type="datetimeFigureOut">
              <a:rPr lang="es-MX" smtClean="0"/>
              <a:t>24/10/2022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12BBCAD-1696-814D-8036-244B8A4D2F66}" type="slidenum">
              <a:rPr lang="es-MX" smtClean="0"/>
              <a:t>‹Nº›</a:t>
            </a:fld>
            <a:endParaRPr lang="es-MX"/>
          </a:p>
        </p:txBody>
      </p:sp>
    </p:spTree>
    <p:extLst>
      <p:ext uri="{BB962C8B-B14F-4D97-AF65-F5344CB8AC3E}">
        <p14:creationId xmlns:p14="http://schemas.microsoft.com/office/powerpoint/2010/main" val="2575889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8303FC1D-ACF4-DC48-8076-317510249FBA}" type="datetimeFigureOut">
              <a:rPr lang="es-MX" smtClean="0"/>
              <a:t>24/10/2022</a:t>
            </a:fld>
            <a:endParaRPr lang="es-MX"/>
          </a:p>
        </p:txBody>
      </p:sp>
      <p:sp>
        <p:nvSpPr>
          <p:cNvPr id="6" name="Footer Placeholder 5"/>
          <p:cNvSpPr>
            <a:spLocks noGrp="1"/>
          </p:cNvSpPr>
          <p:nvPr>
            <p:ph type="ftr" sz="quarter" idx="11"/>
          </p:nvPr>
        </p:nvSpPr>
        <p:spPr>
          <a:xfrm>
            <a:off x="2103620" y="6375679"/>
            <a:ext cx="3482179" cy="345796"/>
          </a:xfrm>
        </p:spPr>
        <p:txBody>
          <a:bodyPr/>
          <a:lstStyle/>
          <a:p>
            <a:endParaRPr lang="es-MX"/>
          </a:p>
        </p:txBody>
      </p:sp>
      <p:sp>
        <p:nvSpPr>
          <p:cNvPr id="7" name="Slide Number Placeholder 6"/>
          <p:cNvSpPr>
            <a:spLocks noGrp="1"/>
          </p:cNvSpPr>
          <p:nvPr>
            <p:ph type="sldNum" sz="quarter" idx="12"/>
          </p:nvPr>
        </p:nvSpPr>
        <p:spPr>
          <a:xfrm>
            <a:off x="5691014" y="6375679"/>
            <a:ext cx="1232456" cy="345796"/>
          </a:xfrm>
        </p:spPr>
        <p:txBody>
          <a:bodyPr/>
          <a:lstStyle/>
          <a:p>
            <a:fld id="{112BBCAD-1696-814D-8036-244B8A4D2F66}" type="slidenum">
              <a:rPr lang="es-MX" smtClean="0"/>
              <a:t>‹Nº›</a:t>
            </a:fld>
            <a:endParaRPr lang="es-MX"/>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9255819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8303FC1D-ACF4-DC48-8076-317510249FBA}" type="datetimeFigureOut">
              <a:rPr lang="es-MX" smtClean="0"/>
              <a:t>24/10/2022</a:t>
            </a:fld>
            <a:endParaRPr lang="es-MX"/>
          </a:p>
        </p:txBody>
      </p:sp>
      <p:sp>
        <p:nvSpPr>
          <p:cNvPr id="6" name="Footer Placeholder 5"/>
          <p:cNvSpPr>
            <a:spLocks noGrp="1"/>
          </p:cNvSpPr>
          <p:nvPr>
            <p:ph type="ftr" sz="quarter" idx="11"/>
          </p:nvPr>
        </p:nvSpPr>
        <p:spPr>
          <a:xfrm>
            <a:off x="2103621" y="6375679"/>
            <a:ext cx="3482178" cy="345796"/>
          </a:xfrm>
        </p:spPr>
        <p:txBody>
          <a:bodyPr/>
          <a:lstStyle/>
          <a:p>
            <a:endParaRPr lang="es-MX"/>
          </a:p>
        </p:txBody>
      </p:sp>
      <p:sp>
        <p:nvSpPr>
          <p:cNvPr id="7" name="Slide Number Placeholder 6"/>
          <p:cNvSpPr>
            <a:spLocks noGrp="1"/>
          </p:cNvSpPr>
          <p:nvPr>
            <p:ph type="sldNum" sz="quarter" idx="12"/>
          </p:nvPr>
        </p:nvSpPr>
        <p:spPr>
          <a:xfrm>
            <a:off x="5687568" y="6375679"/>
            <a:ext cx="1234440" cy="345796"/>
          </a:xfrm>
        </p:spPr>
        <p:txBody>
          <a:bodyPr/>
          <a:lstStyle/>
          <a:p>
            <a:fld id="{112BBCAD-1696-814D-8036-244B8A4D2F66}" type="slidenum">
              <a:rPr lang="es-MX" smtClean="0"/>
              <a:t>‹Nº›</a:t>
            </a:fld>
            <a:endParaRPr lang="es-MX"/>
          </a:p>
        </p:txBody>
      </p:sp>
    </p:spTree>
    <p:extLst>
      <p:ext uri="{BB962C8B-B14F-4D97-AF65-F5344CB8AC3E}">
        <p14:creationId xmlns:p14="http://schemas.microsoft.com/office/powerpoint/2010/main" val="170764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303FC1D-ACF4-DC48-8076-317510249FBA}" type="datetimeFigureOut">
              <a:rPr lang="es-MX" smtClean="0"/>
              <a:t>24/10/2022</a:t>
            </a:fld>
            <a:endParaRPr lang="es-MX"/>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s-MX"/>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12BBCAD-1696-814D-8036-244B8A4D2F66}" type="slidenum">
              <a:rPr lang="es-MX" smtClean="0"/>
              <a:t>‹Nº›</a:t>
            </a:fld>
            <a:endParaRPr lang="es-MX"/>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36343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34A5A7-4DA0-221A-53F2-363EAB78753A}"/>
              </a:ext>
            </a:extLst>
          </p:cNvPr>
          <p:cNvSpPr>
            <a:spLocks noGrp="1"/>
          </p:cNvSpPr>
          <p:nvPr>
            <p:ph type="ctrTitle"/>
          </p:nvPr>
        </p:nvSpPr>
        <p:spPr>
          <a:xfrm>
            <a:off x="936791" y="1584208"/>
            <a:ext cx="10318418" cy="4394988"/>
          </a:xfrm>
        </p:spPr>
        <p:txBody>
          <a:bodyPr/>
          <a:lstStyle/>
          <a:p>
            <a:r>
              <a:rPr lang="es-MX" sz="7200" b="1" i="1" u="sng" dirty="0" smtClean="0"/>
              <a:t>Definición </a:t>
            </a:r>
            <a:r>
              <a:rPr lang="es-MX" sz="7200" b="1" i="1" u="sng" dirty="0"/>
              <a:t>DE APRENDIZAJE</a:t>
            </a:r>
            <a:r>
              <a:rPr lang="es-MX" dirty="0"/>
              <a:t/>
            </a:r>
            <a:br>
              <a:rPr lang="es-MX" dirty="0"/>
            </a:br>
            <a:endParaRPr lang="es-MX" dirty="0"/>
          </a:p>
        </p:txBody>
      </p:sp>
    </p:spTree>
    <p:extLst>
      <p:ext uri="{BB962C8B-B14F-4D97-AF65-F5344CB8AC3E}">
        <p14:creationId xmlns:p14="http://schemas.microsoft.com/office/powerpoint/2010/main" val="2659698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88D7E57-C55F-B4C0-2070-24B70F35EF23}"/>
              </a:ext>
            </a:extLst>
          </p:cNvPr>
          <p:cNvSpPr>
            <a:spLocks noGrp="1"/>
          </p:cNvSpPr>
          <p:nvPr>
            <p:ph idx="1"/>
          </p:nvPr>
        </p:nvSpPr>
        <p:spPr>
          <a:xfrm>
            <a:off x="1551707" y="1468359"/>
            <a:ext cx="9570085" cy="1792004"/>
          </a:xfrm>
        </p:spPr>
        <p:txBody>
          <a:bodyPr>
            <a:normAutofit/>
          </a:bodyPr>
          <a:lstStyle/>
          <a:p>
            <a:pPr algn="ctr"/>
            <a:r>
              <a:rPr lang="es-MX" dirty="0">
                <a:solidFill>
                  <a:schemeClr val="tx1"/>
                </a:solidFill>
              </a:rPr>
              <a:t>El </a:t>
            </a:r>
            <a:r>
              <a:rPr lang="es-MX" b="1" dirty="0">
                <a:solidFill>
                  <a:schemeClr val="tx1"/>
                </a:solidFill>
              </a:rPr>
              <a:t>aprendizaje </a:t>
            </a:r>
            <a:r>
              <a:rPr lang="es-MX" dirty="0">
                <a:solidFill>
                  <a:schemeClr val="tx1"/>
                </a:solidFill>
              </a:rPr>
              <a:t>es el proceso a </a:t>
            </a:r>
            <a:r>
              <a:rPr lang="es-MX" dirty="0" smtClean="0">
                <a:solidFill>
                  <a:schemeClr val="tx1"/>
                </a:solidFill>
              </a:rPr>
              <a:t>través </a:t>
            </a:r>
            <a:r>
              <a:rPr lang="es-MX" dirty="0">
                <a:solidFill>
                  <a:schemeClr val="tx1"/>
                </a:solidFill>
              </a:rPr>
              <a:t>del cual se modifican y adquieren habilidades, destrezas, conocimientos, conductas y </a:t>
            </a:r>
            <a:r>
              <a:rPr lang="es-MX" dirty="0" smtClean="0">
                <a:solidFill>
                  <a:schemeClr val="tx1"/>
                </a:solidFill>
              </a:rPr>
              <a:t>valores, estas habilidades son el </a:t>
            </a:r>
            <a:r>
              <a:rPr lang="es-MX" dirty="0">
                <a:solidFill>
                  <a:schemeClr val="tx1"/>
                </a:solidFill>
              </a:rPr>
              <a:t>resultado del estudio, la experiencia, la </a:t>
            </a:r>
            <a:r>
              <a:rPr lang="es-MX" dirty="0" smtClean="0">
                <a:solidFill>
                  <a:schemeClr val="tx1"/>
                </a:solidFill>
              </a:rPr>
              <a:t>instrucción</a:t>
            </a:r>
            <a:r>
              <a:rPr lang="es-MX" dirty="0">
                <a:solidFill>
                  <a:schemeClr val="tx1"/>
                </a:solidFill>
              </a:rPr>
              <a:t>, el razonamiento y la </a:t>
            </a:r>
            <a:r>
              <a:rPr lang="es-MX" dirty="0" smtClean="0">
                <a:solidFill>
                  <a:schemeClr val="tx1"/>
                </a:solidFill>
              </a:rPr>
              <a:t>observación (Herrera, 2006).</a:t>
            </a:r>
            <a:endParaRPr lang="es-MX" dirty="0">
              <a:solidFill>
                <a:schemeClr val="tx1"/>
              </a:solidFill>
            </a:endParaRPr>
          </a:p>
        </p:txBody>
      </p:sp>
      <p:pic>
        <p:nvPicPr>
          <p:cNvPr id="2050" name="Picture 2" descr="Dejad de propagar el mito de los estilos de aprendizaje — Cuaderno de  Cultura Científica">
            <a:extLst>
              <a:ext uri="{FF2B5EF4-FFF2-40B4-BE49-F238E27FC236}">
                <a16:creationId xmlns:a16="http://schemas.microsoft.com/office/drawing/2014/main" id="{0300600B-D0F6-ABD3-B8A1-54D630D75F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9064" y="3513635"/>
            <a:ext cx="3855372" cy="2305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4278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62B10F4-4B50-E809-1F61-5E81627991DD}"/>
              </a:ext>
            </a:extLst>
          </p:cNvPr>
          <p:cNvSpPr>
            <a:spLocks noGrp="1"/>
          </p:cNvSpPr>
          <p:nvPr>
            <p:ph idx="1"/>
          </p:nvPr>
        </p:nvSpPr>
        <p:spPr>
          <a:xfrm>
            <a:off x="1328290" y="653438"/>
            <a:ext cx="9434718" cy="3593591"/>
          </a:xfrm>
        </p:spPr>
        <p:txBody>
          <a:bodyPr>
            <a:normAutofit/>
          </a:bodyPr>
          <a:lstStyle/>
          <a:p>
            <a:pPr marL="0" indent="0" algn="ctr">
              <a:buNone/>
            </a:pPr>
            <a:r>
              <a:rPr lang="es-MX" dirty="0" smtClean="0">
                <a:solidFill>
                  <a:schemeClr val="tx1"/>
                </a:solidFill>
              </a:rPr>
              <a:t>El </a:t>
            </a:r>
            <a:r>
              <a:rPr lang="es-MX" b="1" dirty="0" smtClean="0">
                <a:solidFill>
                  <a:schemeClr val="tx1"/>
                </a:solidFill>
              </a:rPr>
              <a:t>aprendizaje </a:t>
            </a:r>
            <a:r>
              <a:rPr lang="es-MX" dirty="0">
                <a:solidFill>
                  <a:schemeClr val="tx1"/>
                </a:solidFill>
              </a:rPr>
              <a:t>puede ser analizado desde distintas perspectivas, por lo que existen distintas </a:t>
            </a:r>
            <a:r>
              <a:rPr lang="es-MX" dirty="0" smtClean="0">
                <a:solidFill>
                  <a:schemeClr val="tx1"/>
                </a:solidFill>
              </a:rPr>
              <a:t>teorías que nos hablan del aprendizaje. </a:t>
            </a:r>
          </a:p>
          <a:p>
            <a:pPr marL="0" indent="0" algn="ctr">
              <a:buNone/>
            </a:pPr>
            <a:endParaRPr lang="es-MX" dirty="0" smtClean="0">
              <a:solidFill>
                <a:schemeClr val="tx1"/>
              </a:solidFill>
            </a:endParaRPr>
          </a:p>
          <a:p>
            <a:pPr marL="0" indent="0" algn="ctr">
              <a:buNone/>
            </a:pPr>
            <a:r>
              <a:rPr lang="es-MX" dirty="0" smtClean="0">
                <a:solidFill>
                  <a:schemeClr val="tx1"/>
                </a:solidFill>
              </a:rPr>
              <a:t>En el aprendizaje intervienen </a:t>
            </a:r>
            <a:r>
              <a:rPr lang="es-MX" dirty="0">
                <a:solidFill>
                  <a:schemeClr val="tx1"/>
                </a:solidFill>
              </a:rPr>
              <a:t>diversos factores que van desde el medio en el cual se desenvuelve el ser humano, </a:t>
            </a:r>
            <a:r>
              <a:rPr lang="es-MX" dirty="0" smtClean="0">
                <a:solidFill>
                  <a:schemeClr val="tx1"/>
                </a:solidFill>
              </a:rPr>
              <a:t>así </a:t>
            </a:r>
            <a:r>
              <a:rPr lang="es-MX" dirty="0">
                <a:solidFill>
                  <a:schemeClr val="tx1"/>
                </a:solidFill>
              </a:rPr>
              <a:t>como los valores y principios que se aprenden en la familia. </a:t>
            </a:r>
            <a:r>
              <a:rPr lang="es-MX" dirty="0" smtClean="0">
                <a:solidFill>
                  <a:schemeClr val="tx1"/>
                </a:solidFill>
              </a:rPr>
              <a:t>En esta última, </a:t>
            </a:r>
            <a:r>
              <a:rPr lang="es-MX" dirty="0">
                <a:solidFill>
                  <a:schemeClr val="tx1"/>
                </a:solidFill>
              </a:rPr>
              <a:t>se establecen los principios del aprendizaje de todo individuo y se afianza el conocimiento recibido, el cual forma la base para aprendizajes </a:t>
            </a:r>
            <a:r>
              <a:rPr lang="es-MX" dirty="0" smtClean="0">
                <a:solidFill>
                  <a:schemeClr val="tx1"/>
                </a:solidFill>
              </a:rPr>
              <a:t>posteriores </a:t>
            </a:r>
          </a:p>
          <a:p>
            <a:pPr marL="0" indent="0" algn="ctr">
              <a:buNone/>
            </a:pPr>
            <a:r>
              <a:rPr lang="es-MX" dirty="0" smtClean="0">
                <a:solidFill>
                  <a:schemeClr val="tx1"/>
                </a:solidFill>
              </a:rPr>
              <a:t>(Herrera, 2006).</a:t>
            </a:r>
            <a:endParaRPr lang="es-MX" dirty="0">
              <a:solidFill>
                <a:schemeClr val="tx1"/>
              </a:solidFill>
            </a:endParaRPr>
          </a:p>
        </p:txBody>
      </p:sp>
      <p:pic>
        <p:nvPicPr>
          <p:cNvPr id="3074" name="Picture 2" descr="Imágenes de Aprendizaje | Vectores, fotos de stock y PSD gratuitos">
            <a:extLst>
              <a:ext uri="{FF2B5EF4-FFF2-40B4-BE49-F238E27FC236}">
                <a16:creationId xmlns:a16="http://schemas.microsoft.com/office/drawing/2014/main" id="{ADD982E1-EEFA-24D5-990A-6DBBFC66BD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3672" y="3841882"/>
            <a:ext cx="2711545" cy="2711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3490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806782F-9A8D-9D36-8766-30B312F7E072}"/>
              </a:ext>
            </a:extLst>
          </p:cNvPr>
          <p:cNvSpPr>
            <a:spLocks noGrp="1"/>
          </p:cNvSpPr>
          <p:nvPr>
            <p:ph idx="1"/>
          </p:nvPr>
        </p:nvSpPr>
        <p:spPr>
          <a:xfrm>
            <a:off x="1111770" y="975796"/>
            <a:ext cx="10178322" cy="3593591"/>
          </a:xfrm>
        </p:spPr>
        <p:txBody>
          <a:bodyPr>
            <a:normAutofit/>
          </a:bodyPr>
          <a:lstStyle/>
          <a:p>
            <a:pPr marL="0" lvl="0" indent="0" algn="ctr">
              <a:buNone/>
            </a:pPr>
            <a:r>
              <a:rPr lang="es-MX" dirty="0">
                <a:solidFill>
                  <a:schemeClr val="tx1"/>
                </a:solidFill>
              </a:rPr>
              <a:t>El aprendizaje humano </a:t>
            </a:r>
            <a:r>
              <a:rPr lang="es-MX" dirty="0" smtClean="0">
                <a:solidFill>
                  <a:schemeClr val="tx1"/>
                </a:solidFill>
              </a:rPr>
              <a:t>está relacionado </a:t>
            </a:r>
            <a:r>
              <a:rPr lang="es-MX" dirty="0">
                <a:solidFill>
                  <a:schemeClr val="tx1"/>
                </a:solidFill>
              </a:rPr>
              <a:t>con la educación y el desarrollo </a:t>
            </a:r>
            <a:r>
              <a:rPr lang="es-MX" dirty="0" smtClean="0">
                <a:solidFill>
                  <a:schemeClr val="tx1"/>
                </a:solidFill>
              </a:rPr>
              <a:t>personal, debe </a:t>
            </a:r>
            <a:r>
              <a:rPr lang="es-MX" dirty="0">
                <a:solidFill>
                  <a:schemeClr val="tx1"/>
                </a:solidFill>
              </a:rPr>
              <a:t>estar orientado adecuadamente y es óptimo cuando el individuo </a:t>
            </a:r>
            <a:r>
              <a:rPr lang="es-MX" dirty="0" smtClean="0">
                <a:solidFill>
                  <a:schemeClr val="tx1"/>
                </a:solidFill>
              </a:rPr>
              <a:t>está </a:t>
            </a:r>
            <a:r>
              <a:rPr lang="es-MX" dirty="0">
                <a:solidFill>
                  <a:schemeClr val="tx1"/>
                </a:solidFill>
              </a:rPr>
              <a:t>motivado. </a:t>
            </a:r>
            <a:endParaRPr lang="es-MX" dirty="0" smtClean="0">
              <a:solidFill>
                <a:schemeClr val="tx1"/>
              </a:solidFill>
            </a:endParaRPr>
          </a:p>
          <a:p>
            <a:pPr marL="0" lvl="0" indent="0" algn="ctr">
              <a:buNone/>
            </a:pPr>
            <a:endParaRPr lang="es-MX" dirty="0" smtClean="0">
              <a:solidFill>
                <a:schemeClr val="tx1"/>
              </a:solidFill>
            </a:endParaRPr>
          </a:p>
          <a:p>
            <a:pPr marL="0" lvl="0" indent="0" algn="ctr">
              <a:buNone/>
            </a:pPr>
            <a:r>
              <a:rPr lang="es-MX" dirty="0" smtClean="0">
                <a:solidFill>
                  <a:schemeClr val="tx1"/>
                </a:solidFill>
              </a:rPr>
              <a:t>El </a:t>
            </a:r>
            <a:r>
              <a:rPr lang="es-MX" dirty="0">
                <a:solidFill>
                  <a:schemeClr val="tx1"/>
                </a:solidFill>
              </a:rPr>
              <a:t>estudio sobre </a:t>
            </a:r>
            <a:r>
              <a:rPr lang="es-MX" dirty="0" smtClean="0">
                <a:solidFill>
                  <a:schemeClr val="tx1"/>
                </a:solidFill>
              </a:rPr>
              <a:t>cómo </a:t>
            </a:r>
            <a:r>
              <a:rPr lang="es-MX" dirty="0">
                <a:solidFill>
                  <a:schemeClr val="tx1"/>
                </a:solidFill>
              </a:rPr>
              <a:t>aprender interesa a la neuropsicología, la psicología educacional </a:t>
            </a:r>
            <a:endParaRPr lang="es-MX" dirty="0" smtClean="0">
              <a:solidFill>
                <a:schemeClr val="tx1"/>
              </a:solidFill>
            </a:endParaRPr>
          </a:p>
          <a:p>
            <a:pPr marL="0" lvl="0" indent="0" algn="ctr">
              <a:buNone/>
            </a:pPr>
            <a:r>
              <a:rPr lang="es-MX" dirty="0" smtClean="0">
                <a:solidFill>
                  <a:schemeClr val="tx1"/>
                </a:solidFill>
              </a:rPr>
              <a:t>y </a:t>
            </a:r>
            <a:r>
              <a:rPr lang="es-MX" dirty="0">
                <a:solidFill>
                  <a:schemeClr val="tx1"/>
                </a:solidFill>
              </a:rPr>
              <a:t>la antropología, aquella que recoge las peculiaridades propias de cada etapa del desarrollo humano.</a:t>
            </a:r>
          </a:p>
          <a:p>
            <a:pPr algn="ctr"/>
            <a:endParaRPr lang="es-MX" dirty="0">
              <a:solidFill>
                <a:schemeClr val="tx1"/>
              </a:solidFill>
            </a:endParaRPr>
          </a:p>
        </p:txBody>
      </p:sp>
      <p:pic>
        <p:nvPicPr>
          <p:cNvPr id="4098" name="Picture 2" descr="🥇¿Cuál es la misión y objetivo de la actividad de aprendizaje?">
            <a:extLst>
              <a:ext uri="{FF2B5EF4-FFF2-40B4-BE49-F238E27FC236}">
                <a16:creationId xmlns:a16="http://schemas.microsoft.com/office/drawing/2014/main" id="{31E38C74-116B-261D-518E-F8C10E9278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5515" y="3471812"/>
            <a:ext cx="4194748" cy="2735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3050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F524E8-F9A7-46C7-52BD-F049613C84F5}"/>
              </a:ext>
            </a:extLst>
          </p:cNvPr>
          <p:cNvSpPr>
            <a:spLocks noGrp="1"/>
          </p:cNvSpPr>
          <p:nvPr>
            <p:ph idx="1"/>
          </p:nvPr>
        </p:nvSpPr>
        <p:spPr>
          <a:xfrm>
            <a:off x="1246909" y="587500"/>
            <a:ext cx="9864437" cy="3593591"/>
          </a:xfrm>
        </p:spPr>
        <p:txBody>
          <a:bodyPr>
            <a:normAutofit/>
          </a:bodyPr>
          <a:lstStyle/>
          <a:p>
            <a:pPr marL="0" lvl="0" indent="0" algn="ctr">
              <a:lnSpc>
                <a:spcPct val="150000"/>
              </a:lnSpc>
              <a:buNone/>
            </a:pPr>
            <a:r>
              <a:rPr lang="es-MX" dirty="0">
                <a:solidFill>
                  <a:schemeClr val="tx1"/>
                </a:solidFill>
              </a:rPr>
              <a:t>El</a:t>
            </a:r>
            <a:r>
              <a:rPr lang="es-MX" b="1" dirty="0">
                <a:solidFill>
                  <a:schemeClr val="tx1"/>
                </a:solidFill>
              </a:rPr>
              <a:t> aprendizaje </a:t>
            </a:r>
            <a:r>
              <a:rPr lang="es-MX" dirty="0">
                <a:solidFill>
                  <a:schemeClr val="tx1"/>
                </a:solidFill>
              </a:rPr>
              <a:t>se </a:t>
            </a:r>
            <a:r>
              <a:rPr lang="es-MX" dirty="0" smtClean="0">
                <a:solidFill>
                  <a:schemeClr val="tx1"/>
                </a:solidFill>
              </a:rPr>
              <a:t>adquiere </a:t>
            </a:r>
            <a:r>
              <a:rPr lang="es-MX" dirty="0">
                <a:solidFill>
                  <a:schemeClr val="tx1"/>
                </a:solidFill>
              </a:rPr>
              <a:t>a través de los cambios de conducta que producen las </a:t>
            </a:r>
            <a:r>
              <a:rPr lang="es-MX" dirty="0" smtClean="0">
                <a:solidFill>
                  <a:schemeClr val="tx1"/>
                </a:solidFill>
              </a:rPr>
              <a:t>experiencias, aunque </a:t>
            </a:r>
            <a:r>
              <a:rPr lang="es-MX" dirty="0">
                <a:solidFill>
                  <a:schemeClr val="tx1"/>
                </a:solidFill>
              </a:rPr>
              <a:t>en estos cambios intervienen factores madurativos, ritmos biológicos y enfermedades, no son determinantes como tal.  </a:t>
            </a:r>
            <a:r>
              <a:rPr lang="es-MX" dirty="0" smtClean="0">
                <a:solidFill>
                  <a:schemeClr val="tx1"/>
                </a:solidFill>
              </a:rPr>
              <a:t>En dicho proceso se </a:t>
            </a:r>
            <a:r>
              <a:rPr lang="es-MX" dirty="0">
                <a:solidFill>
                  <a:schemeClr val="tx1"/>
                </a:solidFill>
              </a:rPr>
              <a:t>adquiere una determinada habilidad, se asimila una información o se adopta una nueva estrategia de conocimiento y acción.</a:t>
            </a:r>
          </a:p>
          <a:p>
            <a:pPr marL="0" indent="0" algn="ctr">
              <a:lnSpc>
                <a:spcPct val="150000"/>
              </a:lnSpc>
              <a:buNone/>
            </a:pPr>
            <a:endParaRPr lang="es-MX" dirty="0">
              <a:solidFill>
                <a:schemeClr val="tx1"/>
              </a:solidFill>
            </a:endParaRPr>
          </a:p>
        </p:txBody>
      </p:sp>
      <p:pic>
        <p:nvPicPr>
          <p:cNvPr id="5122" name="Picture 2" descr="6 brechas en el aprendizaje a las que debes prestar atención">
            <a:extLst>
              <a:ext uri="{FF2B5EF4-FFF2-40B4-BE49-F238E27FC236}">
                <a16:creationId xmlns:a16="http://schemas.microsoft.com/office/drawing/2014/main" id="{E4D48450-9799-F34B-1609-736337764D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9735" y="3583274"/>
            <a:ext cx="5533367" cy="2470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495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3512CE2-3EE8-88B4-BD2E-441D66B0068C}"/>
              </a:ext>
            </a:extLst>
          </p:cNvPr>
          <p:cNvSpPr>
            <a:spLocks noGrp="1"/>
          </p:cNvSpPr>
          <p:nvPr>
            <p:ph idx="1"/>
          </p:nvPr>
        </p:nvSpPr>
        <p:spPr>
          <a:xfrm>
            <a:off x="1191492" y="533515"/>
            <a:ext cx="10030690" cy="3013249"/>
          </a:xfrm>
        </p:spPr>
        <p:txBody>
          <a:bodyPr>
            <a:normAutofit fontScale="25000" lnSpcReduction="20000"/>
          </a:bodyPr>
          <a:lstStyle/>
          <a:p>
            <a:pPr marL="0" lvl="0" indent="0" algn="ctr">
              <a:lnSpc>
                <a:spcPct val="120000"/>
              </a:lnSpc>
              <a:buNone/>
            </a:pPr>
            <a:r>
              <a:rPr lang="es-MX" sz="8000" dirty="0">
                <a:solidFill>
                  <a:schemeClr val="tx1"/>
                </a:solidFill>
              </a:rPr>
              <a:t>Existen muchas definiciones sobre </a:t>
            </a:r>
            <a:r>
              <a:rPr lang="es-MX" sz="8000" b="1" dirty="0">
                <a:solidFill>
                  <a:schemeClr val="tx1"/>
                </a:solidFill>
              </a:rPr>
              <a:t>aprendizaje</a:t>
            </a:r>
            <a:r>
              <a:rPr lang="es-MX" sz="8000" dirty="0">
                <a:solidFill>
                  <a:schemeClr val="tx1"/>
                </a:solidFill>
              </a:rPr>
              <a:t>, Herrera (2006), lo define como el proceso mediante el cual se origina o se modifica una actividad respondiendo a una situación siempre que los cambios no puedan ser atribuidos al crecimiento o al estado temporal del organismo</a:t>
            </a:r>
            <a:r>
              <a:rPr lang="es-MX" sz="8000" dirty="0" smtClean="0">
                <a:solidFill>
                  <a:schemeClr val="tx1"/>
                </a:solidFill>
              </a:rPr>
              <a:t>.</a:t>
            </a:r>
          </a:p>
          <a:p>
            <a:pPr marL="0" lvl="0" indent="0" algn="ctr">
              <a:lnSpc>
                <a:spcPct val="120000"/>
              </a:lnSpc>
              <a:buNone/>
            </a:pPr>
            <a:endParaRPr lang="es-MX" sz="8000" dirty="0">
              <a:solidFill>
                <a:schemeClr val="tx1"/>
              </a:solidFill>
            </a:endParaRPr>
          </a:p>
          <a:p>
            <a:pPr marL="0" lvl="0" indent="0" algn="ctr">
              <a:lnSpc>
                <a:spcPct val="120000"/>
              </a:lnSpc>
              <a:buNone/>
            </a:pPr>
            <a:r>
              <a:rPr lang="es-MX" sz="8000" dirty="0">
                <a:solidFill>
                  <a:schemeClr val="tx1"/>
                </a:solidFill>
              </a:rPr>
              <a:t>También, se puede definir el </a:t>
            </a:r>
            <a:r>
              <a:rPr lang="es-MX" sz="8000" b="1" dirty="0">
                <a:solidFill>
                  <a:schemeClr val="tx1"/>
                </a:solidFill>
              </a:rPr>
              <a:t>aprendizaje </a:t>
            </a:r>
            <a:r>
              <a:rPr lang="es-MX" sz="8000" dirty="0">
                <a:solidFill>
                  <a:schemeClr val="tx1"/>
                </a:solidFill>
              </a:rPr>
              <a:t>como un proceso de cambio relativamente permanente en el comportamiento de una persona generado por la experiencia </a:t>
            </a:r>
            <a:endParaRPr lang="es-MX" sz="8000" dirty="0" smtClean="0">
              <a:solidFill>
                <a:schemeClr val="tx1"/>
              </a:solidFill>
            </a:endParaRPr>
          </a:p>
          <a:p>
            <a:pPr marL="0" lvl="0" indent="0" algn="ctr">
              <a:lnSpc>
                <a:spcPct val="120000"/>
              </a:lnSpc>
              <a:buNone/>
            </a:pPr>
            <a:r>
              <a:rPr lang="es-MX" sz="8000" dirty="0" smtClean="0">
                <a:solidFill>
                  <a:schemeClr val="tx1"/>
                </a:solidFill>
              </a:rPr>
              <a:t>(</a:t>
            </a:r>
            <a:r>
              <a:rPr lang="es-MX" sz="8000" dirty="0">
                <a:solidFill>
                  <a:schemeClr val="tx1"/>
                </a:solidFill>
              </a:rPr>
              <a:t>Herrera, 2006). </a:t>
            </a:r>
            <a:endParaRPr lang="es-MX" sz="8000" dirty="0" smtClean="0">
              <a:solidFill>
                <a:schemeClr val="tx1"/>
              </a:solidFill>
            </a:endParaRPr>
          </a:p>
          <a:p>
            <a:pPr marL="0" lvl="0" indent="0" algn="ctr">
              <a:lnSpc>
                <a:spcPct val="120000"/>
              </a:lnSpc>
              <a:buNone/>
            </a:pPr>
            <a:endParaRPr lang="es-MX" sz="8000" dirty="0" smtClean="0">
              <a:solidFill>
                <a:schemeClr val="tx1"/>
              </a:solidFill>
            </a:endParaRPr>
          </a:p>
          <a:p>
            <a:pPr marL="0" lvl="0" indent="0" algn="ctr">
              <a:lnSpc>
                <a:spcPct val="120000"/>
              </a:lnSpc>
              <a:buNone/>
            </a:pPr>
            <a:r>
              <a:rPr lang="es-MX" sz="8000" dirty="0" smtClean="0">
                <a:solidFill>
                  <a:schemeClr val="tx1"/>
                </a:solidFill>
              </a:rPr>
              <a:t>Este </a:t>
            </a:r>
            <a:r>
              <a:rPr lang="es-MX" sz="8000" dirty="0">
                <a:solidFill>
                  <a:schemeClr val="tx1"/>
                </a:solidFill>
              </a:rPr>
              <a:t>proceso de cambios supone </a:t>
            </a:r>
            <a:r>
              <a:rPr lang="es-MX" sz="8000" dirty="0" smtClean="0">
                <a:solidFill>
                  <a:schemeClr val="tx1"/>
                </a:solidFill>
              </a:rPr>
              <a:t>que un </a:t>
            </a:r>
            <a:r>
              <a:rPr lang="es-MX" sz="8000" dirty="0">
                <a:solidFill>
                  <a:schemeClr val="tx1"/>
                </a:solidFill>
              </a:rPr>
              <a:t>cambio </a:t>
            </a:r>
            <a:r>
              <a:rPr lang="es-MX" sz="8000" dirty="0" err="1" smtClean="0">
                <a:solidFill>
                  <a:schemeClr val="tx1"/>
                </a:solidFill>
              </a:rPr>
              <a:t>conductualdebe</a:t>
            </a:r>
            <a:r>
              <a:rPr lang="es-MX" sz="8000" dirty="0" smtClean="0">
                <a:solidFill>
                  <a:schemeClr val="tx1"/>
                </a:solidFill>
              </a:rPr>
              <a:t> </a:t>
            </a:r>
            <a:r>
              <a:rPr lang="es-MX" sz="8000" dirty="0">
                <a:solidFill>
                  <a:schemeClr val="tx1"/>
                </a:solidFill>
              </a:rPr>
              <a:t>ser perdurable en el tiempo y ocurre a través de la </a:t>
            </a:r>
            <a:r>
              <a:rPr lang="es-MX" sz="8000" dirty="0" smtClean="0">
                <a:solidFill>
                  <a:schemeClr val="tx1"/>
                </a:solidFill>
              </a:rPr>
              <a:t>práctica </a:t>
            </a:r>
            <a:r>
              <a:rPr lang="es-MX" sz="8000" dirty="0">
                <a:solidFill>
                  <a:schemeClr val="tx1"/>
                </a:solidFill>
              </a:rPr>
              <a:t>o de otras formas de experiencia.</a:t>
            </a:r>
          </a:p>
          <a:p>
            <a:pPr marL="0" indent="0" algn="ctr">
              <a:buNone/>
            </a:pPr>
            <a:endParaRPr lang="es-MX" dirty="0">
              <a:solidFill>
                <a:schemeClr val="tx1"/>
              </a:solidFill>
            </a:endParaRPr>
          </a:p>
        </p:txBody>
      </p:sp>
      <p:pic>
        <p:nvPicPr>
          <p:cNvPr id="7170" name="Picture 2" descr="Aprendizaje por competencias: aprendiendo a ser - EVirtualplus">
            <a:extLst>
              <a:ext uri="{FF2B5EF4-FFF2-40B4-BE49-F238E27FC236}">
                <a16:creationId xmlns:a16="http://schemas.microsoft.com/office/drawing/2014/main" id="{715A9291-7CB2-3ADA-E9D0-CA7CAF3767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9310" y="4598162"/>
            <a:ext cx="2826327" cy="1592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710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D1293C-B6E3-3ACC-96D6-85E1037B6839}"/>
              </a:ext>
            </a:extLst>
          </p:cNvPr>
          <p:cNvSpPr>
            <a:spLocks noGrp="1"/>
          </p:cNvSpPr>
          <p:nvPr>
            <p:ph type="title"/>
          </p:nvPr>
        </p:nvSpPr>
        <p:spPr>
          <a:xfrm>
            <a:off x="1251678" y="592248"/>
            <a:ext cx="10178322" cy="1492132"/>
          </a:xfrm>
        </p:spPr>
        <p:txBody>
          <a:bodyPr>
            <a:normAutofit fontScale="90000"/>
          </a:bodyPr>
          <a:lstStyle/>
          <a:p>
            <a:pPr algn="ctr"/>
            <a:r>
              <a:rPr lang="es-MX" sz="4400" b="1" dirty="0"/>
              <a:t>Bases neurofisiológicas </a:t>
            </a:r>
            <a:br>
              <a:rPr lang="es-MX" sz="4400" b="1" dirty="0"/>
            </a:br>
            <a:r>
              <a:rPr lang="es-MX" sz="4400" b="1" dirty="0"/>
              <a:t>del aprendizaje </a:t>
            </a:r>
            <a:r>
              <a:rPr lang="es-MX" dirty="0"/>
              <a:t/>
            </a:r>
            <a:br>
              <a:rPr lang="es-MX" dirty="0"/>
            </a:br>
            <a:endParaRPr lang="es-MX" dirty="0"/>
          </a:p>
        </p:txBody>
      </p:sp>
      <p:sp>
        <p:nvSpPr>
          <p:cNvPr id="3" name="Marcador de contenido 2">
            <a:extLst>
              <a:ext uri="{FF2B5EF4-FFF2-40B4-BE49-F238E27FC236}">
                <a16:creationId xmlns:a16="http://schemas.microsoft.com/office/drawing/2014/main" id="{B54FD5DE-1EA5-84B1-FF71-155EAFA30925}"/>
              </a:ext>
            </a:extLst>
          </p:cNvPr>
          <p:cNvSpPr>
            <a:spLocks noGrp="1"/>
          </p:cNvSpPr>
          <p:nvPr>
            <p:ph idx="1"/>
          </p:nvPr>
        </p:nvSpPr>
        <p:spPr>
          <a:xfrm>
            <a:off x="1251678" y="2098237"/>
            <a:ext cx="10178322" cy="2016564"/>
          </a:xfrm>
        </p:spPr>
        <p:txBody>
          <a:bodyPr/>
          <a:lstStyle/>
          <a:p>
            <a:pPr marL="0" lvl="0" indent="0" algn="ctr">
              <a:buNone/>
            </a:pPr>
            <a:r>
              <a:rPr lang="es-MX" dirty="0">
                <a:solidFill>
                  <a:schemeClr val="tx1"/>
                </a:solidFill>
              </a:rPr>
              <a:t>Debido a que el cerebro tiene una función extremadamente compleja en el desarrollo de la persona, la naturaleza ha previsto que se encuentre más disponible para el aprendizaje en la etapa que más lo necesita. </a:t>
            </a:r>
            <a:r>
              <a:rPr lang="es-MX" dirty="0" smtClean="0">
                <a:solidFill>
                  <a:schemeClr val="tx1"/>
                </a:solidFill>
              </a:rPr>
              <a:t>Así, </a:t>
            </a:r>
            <a:r>
              <a:rPr lang="es-MX" dirty="0">
                <a:solidFill>
                  <a:schemeClr val="tx1"/>
                </a:solidFill>
              </a:rPr>
              <a:t>en el momento del parto, el cerebro de un </a:t>
            </a:r>
            <a:r>
              <a:rPr lang="es-MX" dirty="0" smtClean="0">
                <a:solidFill>
                  <a:schemeClr val="tx1"/>
                </a:solidFill>
              </a:rPr>
              <a:t>bebé </a:t>
            </a:r>
            <a:r>
              <a:rPr lang="es-MX" dirty="0">
                <a:solidFill>
                  <a:schemeClr val="tx1"/>
                </a:solidFill>
              </a:rPr>
              <a:t>pesa alrededor de 350 gramos, pero sus neuronas no dejan de multiplicarse durante los primeros tres años</a:t>
            </a:r>
          </a:p>
          <a:p>
            <a:pPr marL="0" lvl="0" indent="0" algn="ctr">
              <a:buNone/>
            </a:pPr>
            <a:r>
              <a:rPr lang="es-MX" dirty="0" smtClean="0">
                <a:solidFill>
                  <a:schemeClr val="tx1"/>
                </a:solidFill>
              </a:rPr>
              <a:t>(</a:t>
            </a:r>
            <a:r>
              <a:rPr lang="es-MX" dirty="0">
                <a:solidFill>
                  <a:schemeClr val="tx1"/>
                </a:solidFill>
              </a:rPr>
              <a:t>Herrera , 2006</a:t>
            </a:r>
            <a:r>
              <a:rPr lang="es-MX" dirty="0" smtClean="0">
                <a:solidFill>
                  <a:schemeClr val="tx1"/>
                </a:solidFill>
              </a:rPr>
              <a:t>).</a:t>
            </a:r>
            <a:endParaRPr lang="es-MX" dirty="0">
              <a:solidFill>
                <a:schemeClr val="tx1"/>
              </a:solidFill>
            </a:endParaRPr>
          </a:p>
          <a:p>
            <a:pPr marL="0" indent="0" algn="just">
              <a:buNone/>
            </a:pPr>
            <a:endParaRPr lang="es-MX" dirty="0">
              <a:solidFill>
                <a:schemeClr val="tx1"/>
              </a:solidFill>
            </a:endParaRPr>
          </a:p>
        </p:txBody>
      </p:sp>
      <p:pic>
        <p:nvPicPr>
          <p:cNvPr id="9218" name="Picture 2" descr="Lo que debes saber de tipos, ventajas y características del aprendizaje  significativo">
            <a:extLst>
              <a:ext uri="{FF2B5EF4-FFF2-40B4-BE49-F238E27FC236}">
                <a16:creationId xmlns:a16="http://schemas.microsoft.com/office/drawing/2014/main" id="{7349EE70-F216-AC4C-C6C9-D8F1E1A287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7527" y="4114801"/>
            <a:ext cx="3172993" cy="2530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8300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FB541B9-F408-6343-C0EC-853130C36CC5}"/>
              </a:ext>
            </a:extLst>
          </p:cNvPr>
          <p:cNvSpPr>
            <a:spLocks noGrp="1"/>
          </p:cNvSpPr>
          <p:nvPr>
            <p:ph idx="1"/>
          </p:nvPr>
        </p:nvSpPr>
        <p:spPr>
          <a:xfrm>
            <a:off x="1131757" y="727024"/>
            <a:ext cx="10076570" cy="3918421"/>
          </a:xfrm>
        </p:spPr>
        <p:txBody>
          <a:bodyPr>
            <a:normAutofit fontScale="92500" lnSpcReduction="20000"/>
          </a:bodyPr>
          <a:lstStyle/>
          <a:p>
            <a:pPr marL="0" indent="0" algn="just">
              <a:lnSpc>
                <a:spcPct val="160000"/>
              </a:lnSpc>
              <a:buNone/>
            </a:pPr>
            <a:r>
              <a:rPr lang="es-MX" sz="1800" dirty="0" smtClean="0">
                <a:solidFill>
                  <a:schemeClr val="tx1"/>
                </a:solidFill>
              </a:rPr>
              <a:t>Para Herrera (</a:t>
            </a:r>
            <a:r>
              <a:rPr lang="es-MX" sz="1800" dirty="0" smtClean="0">
                <a:solidFill>
                  <a:schemeClr val="tx1"/>
                </a:solidFill>
              </a:rPr>
              <a:t>2006), </a:t>
            </a:r>
            <a:r>
              <a:rPr lang="es-MX" sz="1800" dirty="0" smtClean="0">
                <a:solidFill>
                  <a:schemeClr val="tx1"/>
                </a:solidFill>
              </a:rPr>
              <a:t>la conclusión sobre los conceptos del aprendizaje se describen en 4 puntos que son:</a:t>
            </a:r>
          </a:p>
          <a:p>
            <a:pPr marL="0" indent="0" algn="just">
              <a:lnSpc>
                <a:spcPct val="160000"/>
              </a:lnSpc>
              <a:buNone/>
            </a:pPr>
            <a:endParaRPr lang="es-MX" sz="1800" dirty="0">
              <a:solidFill>
                <a:schemeClr val="tx1"/>
              </a:solidFill>
            </a:endParaRPr>
          </a:p>
          <a:p>
            <a:pPr marL="0" indent="0" algn="just">
              <a:lnSpc>
                <a:spcPct val="160000"/>
              </a:lnSpc>
              <a:buNone/>
            </a:pPr>
            <a:r>
              <a:rPr lang="es-MX" sz="1800" dirty="0">
                <a:solidFill>
                  <a:schemeClr val="tx1"/>
                </a:solidFill>
              </a:rPr>
              <a:t>1.- El aprendizaje es el resultado del fortalecimiento o abandono de las </a:t>
            </a:r>
            <a:r>
              <a:rPr lang="es-MX" sz="1800" b="1" dirty="0">
                <a:solidFill>
                  <a:schemeClr val="tx1"/>
                </a:solidFill>
              </a:rPr>
              <a:t>conexiones</a:t>
            </a:r>
            <a:r>
              <a:rPr lang="es-MX" sz="1800" dirty="0">
                <a:solidFill>
                  <a:schemeClr val="tx1"/>
                </a:solidFill>
              </a:rPr>
              <a:t> sinápticas entre neuronas. </a:t>
            </a:r>
          </a:p>
          <a:p>
            <a:pPr marL="0" indent="0" algn="just">
              <a:lnSpc>
                <a:spcPct val="160000"/>
              </a:lnSpc>
              <a:buNone/>
            </a:pPr>
            <a:r>
              <a:rPr lang="es-MX" sz="1800" dirty="0">
                <a:solidFill>
                  <a:schemeClr val="tx1"/>
                </a:solidFill>
              </a:rPr>
              <a:t>2.- El aprendizaje es local, es decir, la modificación de una conexión sináptica depende solo de la actividad (potencial eléctrico) de </a:t>
            </a:r>
            <a:r>
              <a:rPr lang="es-MX" sz="1800" dirty="0" smtClean="0">
                <a:solidFill>
                  <a:schemeClr val="tx1"/>
                </a:solidFill>
              </a:rPr>
              <a:t>las neuronas </a:t>
            </a:r>
            <a:r>
              <a:rPr lang="es-MX" sz="1800" dirty="0" err="1" smtClean="0">
                <a:solidFill>
                  <a:schemeClr val="tx1"/>
                </a:solidFill>
              </a:rPr>
              <a:t>precináptica</a:t>
            </a:r>
            <a:r>
              <a:rPr lang="es-MX" sz="1800" dirty="0" smtClean="0">
                <a:solidFill>
                  <a:schemeClr val="tx1"/>
                </a:solidFill>
              </a:rPr>
              <a:t> </a:t>
            </a:r>
            <a:r>
              <a:rPr lang="es-MX" sz="1800" dirty="0">
                <a:solidFill>
                  <a:schemeClr val="tx1"/>
                </a:solidFill>
              </a:rPr>
              <a:t>y </a:t>
            </a:r>
            <a:r>
              <a:rPr lang="es-MX" sz="1800" dirty="0" err="1" smtClean="0">
                <a:solidFill>
                  <a:schemeClr val="tx1"/>
                </a:solidFill>
              </a:rPr>
              <a:t>postsináptica</a:t>
            </a:r>
            <a:r>
              <a:rPr lang="es-MX" sz="1800" dirty="0">
                <a:solidFill>
                  <a:schemeClr val="tx1"/>
                </a:solidFill>
              </a:rPr>
              <a:t>. </a:t>
            </a:r>
          </a:p>
          <a:p>
            <a:pPr marL="0" indent="0" algn="just">
              <a:lnSpc>
                <a:spcPct val="160000"/>
              </a:lnSpc>
              <a:buNone/>
            </a:pPr>
            <a:r>
              <a:rPr lang="es-MX" sz="1800" dirty="0">
                <a:solidFill>
                  <a:schemeClr val="tx1"/>
                </a:solidFill>
              </a:rPr>
              <a:t>3.- La modificación de la sinapsis es un proceso relativamente lento comparado con los tiempos típicos de los cambios en los potenciales eléctricos que sirven de señal entre las neuronas. </a:t>
            </a:r>
          </a:p>
          <a:p>
            <a:pPr marL="0" indent="0" algn="just">
              <a:lnSpc>
                <a:spcPct val="160000"/>
              </a:lnSpc>
              <a:buNone/>
            </a:pPr>
            <a:r>
              <a:rPr lang="es-MX" sz="1800" dirty="0">
                <a:solidFill>
                  <a:schemeClr val="tx1"/>
                </a:solidFill>
              </a:rPr>
              <a:t>4.- Si la neurona </a:t>
            </a:r>
            <a:r>
              <a:rPr lang="es-MX" sz="1800" dirty="0" err="1" smtClean="0">
                <a:solidFill>
                  <a:schemeClr val="tx1"/>
                </a:solidFill>
              </a:rPr>
              <a:t>presináptica</a:t>
            </a:r>
            <a:r>
              <a:rPr lang="es-MX" sz="1800" dirty="0" smtClean="0">
                <a:solidFill>
                  <a:schemeClr val="tx1"/>
                </a:solidFill>
              </a:rPr>
              <a:t> </a:t>
            </a:r>
            <a:r>
              <a:rPr lang="es-MX" sz="1800" dirty="0">
                <a:solidFill>
                  <a:schemeClr val="tx1"/>
                </a:solidFill>
              </a:rPr>
              <a:t>o </a:t>
            </a:r>
            <a:r>
              <a:rPr lang="es-MX" sz="1800" dirty="0" err="1" smtClean="0">
                <a:solidFill>
                  <a:schemeClr val="tx1"/>
                </a:solidFill>
              </a:rPr>
              <a:t>postsináptica</a:t>
            </a:r>
            <a:r>
              <a:rPr lang="es-MX" sz="1800" dirty="0" smtClean="0">
                <a:solidFill>
                  <a:schemeClr val="tx1"/>
                </a:solidFill>
              </a:rPr>
              <a:t> </a:t>
            </a:r>
            <a:r>
              <a:rPr lang="es-MX" sz="1800" dirty="0">
                <a:solidFill>
                  <a:schemeClr val="tx1"/>
                </a:solidFill>
              </a:rPr>
              <a:t>(o ambas) están inactivas, </a:t>
            </a:r>
            <a:r>
              <a:rPr lang="es-MX" sz="1800" dirty="0" smtClean="0">
                <a:solidFill>
                  <a:schemeClr val="tx1"/>
                </a:solidFill>
              </a:rPr>
              <a:t>entonces, </a:t>
            </a:r>
            <a:r>
              <a:rPr lang="es-MX" sz="1800" dirty="0">
                <a:solidFill>
                  <a:schemeClr val="tx1"/>
                </a:solidFill>
              </a:rPr>
              <a:t>la única modificación sináptica </a:t>
            </a:r>
            <a:r>
              <a:rPr lang="es-MX" sz="1800" dirty="0" smtClean="0">
                <a:solidFill>
                  <a:schemeClr val="tx1"/>
                </a:solidFill>
              </a:rPr>
              <a:t>existente, </a:t>
            </a:r>
            <a:r>
              <a:rPr lang="es-MX" sz="1800" dirty="0">
                <a:solidFill>
                  <a:schemeClr val="tx1"/>
                </a:solidFill>
              </a:rPr>
              <a:t>consiste en el deterioro o decaimiento potencial de la sinapsis, que es responsable del olvido.</a:t>
            </a:r>
          </a:p>
          <a:p>
            <a:pPr marL="0" indent="0">
              <a:buNone/>
            </a:pPr>
            <a:endParaRPr lang="es-MX" sz="1400" dirty="0"/>
          </a:p>
        </p:txBody>
      </p:sp>
      <p:pic>
        <p:nvPicPr>
          <p:cNvPr id="10242" name="Picture 2" descr="La importancia de las emociones en el aprendizaje y su relación con el TDAH">
            <a:extLst>
              <a:ext uri="{FF2B5EF4-FFF2-40B4-BE49-F238E27FC236}">
                <a16:creationId xmlns:a16="http://schemas.microsoft.com/office/drawing/2014/main" id="{486254D6-7D5E-1AFC-BFF7-7B616D20F0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6563" y="4839410"/>
            <a:ext cx="1549396" cy="1549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0509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BCB36D6-711F-4D29-9640-C8E5FF341E62}"/>
              </a:ext>
            </a:extLst>
          </p:cNvPr>
          <p:cNvSpPr>
            <a:spLocks noGrp="1"/>
          </p:cNvSpPr>
          <p:nvPr>
            <p:ph idx="1"/>
          </p:nvPr>
        </p:nvSpPr>
        <p:spPr>
          <a:xfrm>
            <a:off x="1176727" y="1041817"/>
            <a:ext cx="10178322" cy="3593591"/>
          </a:xfrm>
        </p:spPr>
        <p:txBody>
          <a:bodyPr/>
          <a:lstStyle/>
          <a:p>
            <a:pPr marL="0" indent="0">
              <a:buNone/>
            </a:pPr>
            <a:r>
              <a:rPr lang="es-MX" sz="2400" dirty="0">
                <a:solidFill>
                  <a:schemeClr val="tx1"/>
                </a:solidFill>
              </a:rPr>
              <a:t>Bibliografia:</a:t>
            </a:r>
          </a:p>
          <a:p>
            <a:pPr marL="0" indent="0">
              <a:buNone/>
            </a:pPr>
            <a:endParaRPr lang="es-MX" sz="2400" dirty="0">
              <a:solidFill>
                <a:schemeClr val="tx1"/>
              </a:solidFill>
            </a:endParaRPr>
          </a:p>
          <a:p>
            <a:r>
              <a:rPr lang="es-MX" sz="2400" dirty="0">
                <a:solidFill>
                  <a:schemeClr val="tx1"/>
                </a:solidFill>
              </a:rPr>
              <a:t>     Herrera, A. (2006). Las estrategias del Aprendizaje. </a:t>
            </a:r>
            <a:r>
              <a:rPr lang="es-MX" sz="2400" i="1" dirty="0">
                <a:solidFill>
                  <a:schemeClr val="tx1"/>
                </a:solidFill>
              </a:rPr>
              <a:t>Inovacion y estrategias </a:t>
            </a:r>
            <a:r>
              <a:rPr lang="es-MX" sz="2400" i="1" dirty="0" smtClean="0">
                <a:solidFill>
                  <a:schemeClr val="tx1"/>
                </a:solidFill>
              </a:rPr>
              <a:t>educativas, 3</a:t>
            </a:r>
            <a:r>
              <a:rPr lang="es-MX" sz="2400" dirty="0" smtClean="0">
                <a:solidFill>
                  <a:schemeClr val="tx1"/>
                </a:solidFill>
              </a:rPr>
              <a:t>(12),4-9.</a:t>
            </a:r>
          </a:p>
          <a:p>
            <a:pPr marL="0" indent="0">
              <a:buNone/>
            </a:pPr>
            <a:endParaRPr lang="es-MX" dirty="0" smtClean="0"/>
          </a:p>
          <a:p>
            <a:pPr marL="0" indent="0">
              <a:buNone/>
            </a:pPr>
            <a:r>
              <a:rPr lang="es-MX" dirty="0" smtClean="0">
                <a:solidFill>
                  <a:schemeClr val="tx1"/>
                </a:solidFill>
              </a:rPr>
              <a:t>https</a:t>
            </a:r>
            <a:r>
              <a:rPr lang="es-MX" dirty="0">
                <a:solidFill>
                  <a:schemeClr val="tx1"/>
                </a:solidFill>
              </a:rPr>
              <a:t>://www.redalyc.org/pdf/834/83412235005.pdf</a:t>
            </a:r>
          </a:p>
        </p:txBody>
      </p:sp>
    </p:spTree>
    <p:extLst>
      <p:ext uri="{BB962C8B-B14F-4D97-AF65-F5344CB8AC3E}">
        <p14:creationId xmlns:p14="http://schemas.microsoft.com/office/powerpoint/2010/main" val="2679523241"/>
      </p:ext>
    </p:extLst>
  </p:cSld>
  <p:clrMapOvr>
    <a:masterClrMapping/>
  </p:clrMapOvr>
</p:sld>
</file>

<file path=ppt/theme/theme1.xml><?xml version="1.0" encoding="utf-8"?>
<a:theme xmlns:a="http://schemas.openxmlformats.org/drawingml/2006/main" name="Distintivo">
  <a:themeElements>
    <a:clrScheme name="Distintivo">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{7D6EE01D-3165-7D47-A857-9C1C2D1220B3}tf10001071</Template>
  <TotalTime>83</TotalTime>
  <Words>599</Words>
  <Application>Microsoft Office PowerPoint</Application>
  <PresentationFormat>Panorámica</PresentationFormat>
  <Paragraphs>31</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Gill Sans MT</vt:lpstr>
      <vt:lpstr>Impact</vt:lpstr>
      <vt:lpstr>Distintivo</vt:lpstr>
      <vt:lpstr>Definición DE APRENDIZAJE </vt:lpstr>
      <vt:lpstr>Presentación de PowerPoint</vt:lpstr>
      <vt:lpstr>Presentación de PowerPoint</vt:lpstr>
      <vt:lpstr>Presentación de PowerPoint</vt:lpstr>
      <vt:lpstr>Presentación de PowerPoint</vt:lpstr>
      <vt:lpstr>Presentación de PowerPoint</vt:lpstr>
      <vt:lpstr>Bases neurofisiológicas  del aprendizaje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DEFINICION DE APRENDIZAJE</dc:title>
  <dc:creator>Microsoft Office User</dc:creator>
  <cp:lastModifiedBy>USUARIO</cp:lastModifiedBy>
  <cp:revision>10</cp:revision>
  <dcterms:created xsi:type="dcterms:W3CDTF">2022-06-05T18:32:45Z</dcterms:created>
  <dcterms:modified xsi:type="dcterms:W3CDTF">2022-10-24T23:21:55Z</dcterms:modified>
</cp:coreProperties>
</file>