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153"/>
  </p:normalViewPr>
  <p:slideViewPr>
    <p:cSldViewPr snapToGrid="0" snapToObjects="1">
      <p:cViewPr varScale="1">
        <p:scale>
          <a:sx n="73" d="100"/>
          <a:sy n="73"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C26E6CA5-585C-674F-A8AB-2725F94CE620}"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699986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26E6CA5-585C-674F-A8AB-2725F94CE620}"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2049609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26E6CA5-585C-674F-A8AB-2725F94CE620}"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E86EED4-2A82-F34F-B48A-C1D985093BA2}" type="slidenum">
              <a:rPr lang="es-MX" smtClean="0"/>
              <a:t>‹Nº›</a:t>
            </a:fld>
            <a:endParaRPr lang="es-MX"/>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73798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C26E6CA5-585C-674F-A8AB-2725F94CE620}"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2809207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C26E6CA5-585C-674F-A8AB-2725F94CE620}"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E86EED4-2A82-F34F-B48A-C1D985093BA2}" type="slidenum">
              <a:rPr lang="es-MX" smtClean="0"/>
              <a:t>‹Nº›</a:t>
            </a:fld>
            <a:endParaRPr lang="es-MX"/>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74544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C26E6CA5-585C-674F-A8AB-2725F94CE620}"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1280533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26E6CA5-585C-674F-A8AB-2725F94CE620}"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26657055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26E6CA5-585C-674F-A8AB-2725F94CE620}"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2425531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26E6CA5-585C-674F-A8AB-2725F94CE620}"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1111405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26E6CA5-585C-674F-A8AB-2725F94CE620}"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3412064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26E6CA5-585C-674F-A8AB-2725F94CE620}"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3647441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26E6CA5-585C-674F-A8AB-2725F94CE620}"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2818221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26E6CA5-585C-674F-A8AB-2725F94CE620}" type="datetimeFigureOut">
              <a:rPr lang="es-MX" smtClean="0"/>
              <a:t>06/11/2022</a:t>
            </a:fld>
            <a:endParaRPr lang="es-MX"/>
          </a:p>
        </p:txBody>
      </p:sp>
      <p:sp>
        <p:nvSpPr>
          <p:cNvPr id="4" name="Footer Placeholder 3"/>
          <p:cNvSpPr>
            <a:spLocks noGrp="1"/>
          </p:cNvSpPr>
          <p:nvPr>
            <p:ph type="ftr" sz="quarter" idx="11"/>
          </p:nvPr>
        </p:nvSpPr>
        <p:spPr/>
        <p:txBody>
          <a:bodyPr/>
          <a:lstStyle/>
          <a:p>
            <a:endParaRPr lang="es-MX"/>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2587365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6E6CA5-585C-674F-A8AB-2725F94CE620}" type="datetimeFigureOut">
              <a:rPr lang="es-MX" smtClean="0"/>
              <a:t>06/11/2022</a:t>
            </a:fld>
            <a:endParaRPr lang="es-MX"/>
          </a:p>
        </p:txBody>
      </p:sp>
      <p:sp>
        <p:nvSpPr>
          <p:cNvPr id="3" name="Footer Placeholder 2"/>
          <p:cNvSpPr>
            <a:spLocks noGrp="1"/>
          </p:cNvSpPr>
          <p:nvPr>
            <p:ph type="ftr" sz="quarter" idx="11"/>
          </p:nvPr>
        </p:nvSpPr>
        <p:spPr/>
        <p:txBody>
          <a:bodyPr/>
          <a:lstStyle/>
          <a:p>
            <a:endParaRPr lang="es-MX"/>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2961941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26E6CA5-585C-674F-A8AB-2725F94CE620}"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2787997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26E6CA5-585C-674F-A8AB-2725F94CE620}"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E86EED4-2A82-F34F-B48A-C1D985093BA2}" type="slidenum">
              <a:rPr lang="es-MX" smtClean="0"/>
              <a:t>‹Nº›</a:t>
            </a:fld>
            <a:endParaRPr lang="es-MX"/>
          </a:p>
        </p:txBody>
      </p:sp>
    </p:spTree>
    <p:extLst>
      <p:ext uri="{BB962C8B-B14F-4D97-AF65-F5344CB8AC3E}">
        <p14:creationId xmlns:p14="http://schemas.microsoft.com/office/powerpoint/2010/main" val="819765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26E6CA5-585C-674F-A8AB-2725F94CE620}" type="datetimeFigureOut">
              <a:rPr lang="es-MX" smtClean="0"/>
              <a:t>06/11/2022</a:t>
            </a:fld>
            <a:endParaRPr lang="es-MX"/>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E86EED4-2A82-F34F-B48A-C1D985093BA2}" type="slidenum">
              <a:rPr lang="es-MX" smtClean="0"/>
              <a:t>‹Nº›</a:t>
            </a:fld>
            <a:endParaRPr lang="es-MX"/>
          </a:p>
        </p:txBody>
      </p:sp>
    </p:spTree>
    <p:extLst>
      <p:ext uri="{BB962C8B-B14F-4D97-AF65-F5344CB8AC3E}">
        <p14:creationId xmlns:p14="http://schemas.microsoft.com/office/powerpoint/2010/main" val="377140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fs.unm.edu/PsicologiaEducativa.pdf" TargetMode="External"/><Relationship Id="rId2" Type="http://schemas.openxmlformats.org/officeDocument/2006/relationships/hyperlink" Target="https://www.jstor.org/stable/44428015?item_view=read_onlin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02FC35-972F-65CC-28DC-8DFCA419C11E}"/>
              </a:ext>
            </a:extLst>
          </p:cNvPr>
          <p:cNvSpPr>
            <a:spLocks noGrp="1"/>
          </p:cNvSpPr>
          <p:nvPr>
            <p:ph type="ctrTitle"/>
          </p:nvPr>
        </p:nvSpPr>
        <p:spPr>
          <a:xfrm>
            <a:off x="2196318" y="492369"/>
            <a:ext cx="8915399" cy="1415203"/>
          </a:xfrm>
        </p:spPr>
        <p:txBody>
          <a:bodyPr>
            <a:normAutofit fontScale="90000"/>
          </a:bodyPr>
          <a:lstStyle/>
          <a:p>
            <a:pPr algn="ctr"/>
            <a:r>
              <a:rPr lang="es-MX" sz="8800" i="1" u="sng" dirty="0">
                <a:latin typeface="Gill Sans Ultra Bold" panose="020B0A02020104020203" pitchFamily="34" charset="77"/>
              </a:rPr>
              <a:t>BRUNER</a:t>
            </a:r>
          </a:p>
        </p:txBody>
      </p:sp>
      <p:pic>
        <p:nvPicPr>
          <p:cNvPr id="1026" name="Picture 2" descr="La teoría de Bruner sobre el aprendizaje - Mini Manual">
            <a:extLst>
              <a:ext uri="{FF2B5EF4-FFF2-40B4-BE49-F238E27FC236}">
                <a16:creationId xmlns:a16="http://schemas.microsoft.com/office/drawing/2014/main" id="{3B7F7701-E3CA-3676-58C7-58EF77C93C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1259" y="2437428"/>
            <a:ext cx="3291840" cy="32918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2291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35000544-D7B3-662F-DEC7-5E51EA986BE2}"/>
              </a:ext>
            </a:extLst>
          </p:cNvPr>
          <p:cNvSpPr txBox="1"/>
          <p:nvPr/>
        </p:nvSpPr>
        <p:spPr>
          <a:xfrm>
            <a:off x="1628334" y="636188"/>
            <a:ext cx="9724294" cy="4406334"/>
          </a:xfrm>
          <a:prstGeom prst="rect">
            <a:avLst/>
          </a:prstGeom>
          <a:noFill/>
        </p:spPr>
        <p:txBody>
          <a:bodyPr wrap="square">
            <a:spAutoFit/>
          </a:bodyPr>
          <a:lstStyle/>
          <a:p>
            <a:pPr algn="just">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Dentro de la propuesta elaborada por Jerome Bruner se expone que el aprendizaje no debe limitarse a una memorización mecánica de información o de procedimientos, sino que debe conducir al educando al desarrollo de su capacidad para resolver problemas y pensar sobre la situación a la que se le enfrenta. La escuela debe conducir a descubrir caminos nuevos para resolver los problemas viejos, y a la resolución de problemáticas nuevas acordes con las características actuales de la sociedad.</a:t>
            </a:r>
          </a:p>
          <a:p>
            <a:pPr algn="just">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Algunas</a:t>
            </a:r>
            <a:r>
              <a:rPr lang="es-MX" sz="1600" b="1" dirty="0">
                <a:effectLst/>
                <a:latin typeface="Calibri" panose="020F0502020204030204" pitchFamily="34" charset="0"/>
                <a:ea typeface="Calibri" panose="020F0502020204030204" pitchFamily="34" charset="0"/>
                <a:cs typeface="Times New Roman" panose="02020603050405020304" pitchFamily="18" charset="0"/>
              </a:rPr>
              <a:t> implicaciones pedagógicas</a:t>
            </a:r>
            <a:r>
              <a:rPr lang="es-MX" sz="1600" dirty="0">
                <a:effectLst/>
                <a:latin typeface="Calibri" panose="020F0502020204030204" pitchFamily="34" charset="0"/>
                <a:ea typeface="Calibri" panose="020F0502020204030204" pitchFamily="34" charset="0"/>
                <a:cs typeface="Times New Roman" panose="02020603050405020304" pitchFamily="18" charset="0"/>
              </a:rPr>
              <a:t> de la teoría de Bruner, llevan al maestro a considerar elementos como la actitud del estudiante, compatibilidad, la motivación, la práctica de las habilidades, al igual que el uso y el manejo del flujo de la información en la resolución de </a:t>
            </a:r>
            <a:r>
              <a:rPr lang="es-MX" sz="1600" dirty="0">
                <a:latin typeface="Calibri" panose="020F0502020204030204" pitchFamily="34" charset="0"/>
                <a:ea typeface="Calibri" panose="020F0502020204030204" pitchFamily="34" charset="0"/>
                <a:cs typeface="Times New Roman" panose="02020603050405020304" pitchFamily="18" charset="0"/>
              </a:rPr>
              <a:t>problema (Macazana, Sito y Romero, 2021</a:t>
            </a:r>
            <a:r>
              <a:rPr lang="es-MX" sz="1600" dirty="0" smtClean="0">
                <a:latin typeface="Calibri" panose="020F0502020204030204" pitchFamily="34" charset="0"/>
                <a:ea typeface="Calibri" panose="020F0502020204030204" pitchFamily="34" charset="0"/>
                <a:cs typeface="Times New Roman" panose="02020603050405020304" pitchFamily="18" charset="0"/>
              </a:rPr>
              <a:t>).</a:t>
            </a:r>
            <a:endParaRPr lang="es-MX"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 </a:t>
            </a:r>
            <a:r>
              <a:rPr lang="es-MX" sz="1600" dirty="0">
                <a:latin typeface="Calibri" panose="020F0502020204030204" pitchFamily="34" charset="0"/>
                <a:ea typeface="Calibri" panose="020F0502020204030204" pitchFamily="34" charset="0"/>
                <a:cs typeface="Times New Roman" panose="02020603050405020304" pitchFamily="18" charset="0"/>
              </a:rPr>
              <a:t>La </a:t>
            </a:r>
            <a:r>
              <a:rPr lang="es-MX" sz="1600" dirty="0">
                <a:effectLst/>
                <a:latin typeface="Calibri" panose="020F0502020204030204" pitchFamily="34" charset="0"/>
                <a:ea typeface="Calibri" panose="020F0502020204030204" pitchFamily="34" charset="0"/>
                <a:cs typeface="Times New Roman" panose="02020603050405020304" pitchFamily="18" charset="0"/>
              </a:rPr>
              <a:t> teoría del desarrollo intelectual de Bruner tiene gran significado</a:t>
            </a:r>
            <a:r>
              <a:rPr lang="es-MX" sz="1600" dirty="0">
                <a:latin typeface="Calibri" panose="020F0502020204030204" pitchFamily="34" charset="0"/>
                <a:ea typeface="Calibri" panose="020F0502020204030204" pitchFamily="34" charset="0"/>
                <a:cs typeface="Times New Roman" panose="02020603050405020304" pitchFamily="18" charset="0"/>
              </a:rPr>
              <a:t> ya que se centra en </a:t>
            </a:r>
            <a:r>
              <a:rPr lang="es-MX" sz="1600" dirty="0">
                <a:effectLst/>
                <a:latin typeface="Calibri" panose="020F0502020204030204" pitchFamily="34" charset="0"/>
                <a:ea typeface="Calibri" panose="020F0502020204030204" pitchFamily="34" charset="0"/>
                <a:cs typeface="Times New Roman" panose="02020603050405020304" pitchFamily="18" charset="0"/>
              </a:rPr>
              <a:t> la habilidad del </a:t>
            </a:r>
            <a:r>
              <a:rPr lang="es-MX" sz="1600" dirty="0">
                <a:latin typeface="Calibri" panose="020F0502020204030204" pitchFamily="34" charset="0"/>
                <a:ea typeface="Calibri" panose="020F0502020204030204" pitchFamily="34" charset="0"/>
                <a:cs typeface="Times New Roman" panose="02020603050405020304" pitchFamily="18" charset="0"/>
              </a:rPr>
              <a:t>estudiante </a:t>
            </a:r>
            <a:r>
              <a:rPr lang="es-MX" sz="1600" dirty="0">
                <a:effectLst/>
                <a:latin typeface="Calibri" panose="020F0502020204030204" pitchFamily="34" charset="0"/>
                <a:ea typeface="Calibri" panose="020F0502020204030204" pitchFamily="34" charset="0"/>
                <a:cs typeface="Times New Roman" panose="02020603050405020304" pitchFamily="18" charset="0"/>
              </a:rPr>
              <a:t> para asimilar y memorizar lo aprendido y, posteriormente, para transferir ese aprendizaje a otras circunstancias de su vida, llevándose a cabo desde su propia </a:t>
            </a:r>
            <a:r>
              <a:rPr lang="es-MX" sz="1600" dirty="0">
                <a:latin typeface="Calibri" panose="020F0502020204030204" pitchFamily="34" charset="0"/>
                <a:ea typeface="Calibri" panose="020F0502020204030204" pitchFamily="34" charset="0"/>
                <a:cs typeface="Times New Roman" panose="02020603050405020304" pitchFamily="18" charset="0"/>
              </a:rPr>
              <a:t>experiencia y visión del mundo.</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218" name="Picture 2" descr="El Aprendizaje por Descubrimiento – HUMANIDADES Y NTICS">
            <a:extLst>
              <a:ext uri="{FF2B5EF4-FFF2-40B4-BE49-F238E27FC236}">
                <a16:creationId xmlns:a16="http://schemas.microsoft.com/office/drawing/2014/main" id="{078D1EDD-F202-B2BE-D7C9-9EC3DD2F0A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28163" y="5036039"/>
            <a:ext cx="3627833" cy="1589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1223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4" descr="EL CURRICULUM EN RED: UNA ALTERNATIVA PARA">
            <a:extLst>
              <a:ext uri="{FF2B5EF4-FFF2-40B4-BE49-F238E27FC236}">
                <a16:creationId xmlns:a16="http://schemas.microsoft.com/office/drawing/2014/main" id="{71998FB0-1F5A-578B-1B75-D254896861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5679" y="4707779"/>
            <a:ext cx="2536167" cy="1684539"/>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80EDCCEF-17A1-2376-AEF7-A91EB9690549}"/>
              </a:ext>
            </a:extLst>
          </p:cNvPr>
          <p:cNvSpPr txBox="1"/>
          <p:nvPr/>
        </p:nvSpPr>
        <p:spPr>
          <a:xfrm>
            <a:off x="1792071" y="1328270"/>
            <a:ext cx="9453489" cy="790473"/>
          </a:xfrm>
          <a:prstGeom prst="rect">
            <a:avLst/>
          </a:prstGeom>
          <a:noFill/>
        </p:spPr>
        <p:txBody>
          <a:bodyPr wrap="square">
            <a:spAutoFit/>
          </a:bodyPr>
          <a:lstStyle/>
          <a:p>
            <a:pPr algn="ctr">
              <a:lnSpc>
                <a:spcPct val="150000"/>
              </a:lnSpc>
            </a:pPr>
            <a:r>
              <a:rPr lang="es-MX" sz="1600" b="0" i="0" u="none" strike="noStrike" dirty="0">
                <a:effectLst/>
                <a:latin typeface="Calibri" panose="020F0502020204030204" pitchFamily="34" charset="0"/>
                <a:cs typeface="Calibri" panose="020F0502020204030204" pitchFamily="34" charset="0"/>
              </a:rPr>
              <a:t>El currículum en espiral de Jerome Bruner tiene un objetivo concreto: enseñar el contenido de manera que pueda asimilarse gradualmente</a:t>
            </a:r>
            <a:r>
              <a:rPr lang="es-MX" sz="1600" b="0" i="0" u="none" strike="noStrike" dirty="0">
                <a:solidFill>
                  <a:srgbClr val="414141"/>
                </a:solidFill>
                <a:effectLst/>
                <a:latin typeface="Source Sans Pro" panose="020B0503030403020204" pitchFamily="34" charset="0"/>
              </a:rPr>
              <a:t>. </a:t>
            </a:r>
            <a:endParaRPr lang="es-MX" sz="1600" dirty="0"/>
          </a:p>
        </p:txBody>
      </p:sp>
      <p:sp>
        <p:nvSpPr>
          <p:cNvPr id="7" name="CuadroTexto 6">
            <a:extLst>
              <a:ext uri="{FF2B5EF4-FFF2-40B4-BE49-F238E27FC236}">
                <a16:creationId xmlns:a16="http://schemas.microsoft.com/office/drawing/2014/main" id="{A469EDA9-5B0F-C3B0-D778-5010FBC81D83}"/>
              </a:ext>
            </a:extLst>
          </p:cNvPr>
          <p:cNvSpPr txBox="1"/>
          <p:nvPr/>
        </p:nvSpPr>
        <p:spPr>
          <a:xfrm>
            <a:off x="1374715" y="2146973"/>
            <a:ext cx="10288199" cy="2354491"/>
          </a:xfrm>
          <a:prstGeom prst="rect">
            <a:avLst/>
          </a:prstGeom>
          <a:noFill/>
        </p:spPr>
        <p:txBody>
          <a:bodyPr wrap="square">
            <a:spAutoFit/>
          </a:bodyPr>
          <a:lstStyle/>
          <a:p>
            <a:pPr algn="ctr">
              <a:lnSpc>
                <a:spcPct val="150000"/>
              </a:lnSpc>
            </a:pPr>
            <a:r>
              <a:rPr lang="es-MX" sz="1600" i="0" u="none" strike="noStrike" dirty="0">
                <a:effectLst/>
                <a:latin typeface="Calibri" panose="020F0502020204030204" pitchFamily="34" charset="0"/>
                <a:cs typeface="Calibri" panose="020F0502020204030204" pitchFamily="34" charset="0"/>
              </a:rPr>
              <a:t>El currículum en espiral es un programa educativo en el que se hace una revisión de los conocimientos ya explicados previamente durante el curso. Esta revisión se hace de forma iterativa, es decir, en clase se aborda de forma repetida las nociones y temáticas vistas con anterioridad. No se debe caer en el error de pensar que este tipo de currículum implica la mera repetición de los conocimientos dados una y otra vez de forma superficial, esperando que el alumnado memorice punto por punto y coma por coma lo que se le ha explicado. En el currículum en espiral se pretenden asentar los conocimientos mediante el profundizamiento de ellos, invitando a la reflexión y a la investigación </a:t>
            </a:r>
            <a:r>
              <a:rPr lang="es-MX" sz="1600" dirty="0">
                <a:latin typeface="Calibri" panose="020F0502020204030204" pitchFamily="34" charset="0"/>
                <a:ea typeface="Calibri" panose="020F0502020204030204" pitchFamily="34" charset="0"/>
                <a:cs typeface="Times New Roman" panose="02020603050405020304" pitchFamily="18" charset="0"/>
              </a:rPr>
              <a:t>(Dowding, </a:t>
            </a:r>
            <a:r>
              <a:rPr lang="es-MX" sz="1600" dirty="0" smtClean="0">
                <a:latin typeface="Calibri" panose="020F0502020204030204" pitchFamily="34" charset="0"/>
                <a:ea typeface="Calibri" panose="020F0502020204030204" pitchFamily="34" charset="0"/>
                <a:cs typeface="Times New Roman" panose="02020603050405020304" pitchFamily="18" charset="0"/>
              </a:rPr>
              <a:t>2005).</a:t>
            </a:r>
            <a:endParaRPr lang="es-MX" sz="1600" i="0" u="none" strike="noStrike" dirty="0">
              <a:effectLst/>
              <a:latin typeface="Calibri" panose="020F0502020204030204" pitchFamily="34" charset="0"/>
              <a:cs typeface="Calibri" panose="020F0502020204030204" pitchFamily="34" charset="0"/>
            </a:endParaRPr>
          </a:p>
        </p:txBody>
      </p:sp>
      <p:sp>
        <p:nvSpPr>
          <p:cNvPr id="4" name="Rectángulo 3"/>
          <p:cNvSpPr/>
          <p:nvPr/>
        </p:nvSpPr>
        <p:spPr>
          <a:xfrm>
            <a:off x="1988013" y="353144"/>
            <a:ext cx="8779968" cy="923330"/>
          </a:xfrm>
          <a:prstGeom prst="rect">
            <a:avLst/>
          </a:prstGeom>
          <a:noFill/>
        </p:spPr>
        <p:txBody>
          <a:bodyPr wrap="none" lIns="91440" tIns="45720" rIns="91440" bIns="45720">
            <a:spAutoFit/>
          </a:bodyPr>
          <a:lstStyle/>
          <a:p>
            <a:pPr algn="ctr"/>
            <a:r>
              <a:rPr lang="es-E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CURRÍCULO PARA PENSAR</a:t>
            </a:r>
          </a:p>
        </p:txBody>
      </p:sp>
    </p:spTree>
    <p:extLst>
      <p:ext uri="{BB962C8B-B14F-4D97-AF65-F5344CB8AC3E}">
        <p14:creationId xmlns:p14="http://schemas.microsoft.com/office/powerpoint/2010/main" val="2068007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A389A8F-C259-AA26-6626-5B9B04373CBF}"/>
              </a:ext>
            </a:extLst>
          </p:cNvPr>
          <p:cNvSpPr txBox="1"/>
          <p:nvPr/>
        </p:nvSpPr>
        <p:spPr>
          <a:xfrm>
            <a:off x="1426891" y="806318"/>
            <a:ext cx="9914628" cy="4201150"/>
          </a:xfrm>
          <a:prstGeom prst="rect">
            <a:avLst/>
          </a:prstGeom>
          <a:noFill/>
        </p:spPr>
        <p:txBody>
          <a:bodyPr wrap="square">
            <a:spAutoFit/>
          </a:bodyPr>
          <a:lstStyle/>
          <a:p>
            <a:pPr algn="just">
              <a:lnSpc>
                <a:spcPct val="150000"/>
              </a:lnSpc>
            </a:pPr>
            <a:r>
              <a:rPr lang="es-MX" sz="1600" dirty="0">
                <a:latin typeface="Calibri" panose="020F0502020204030204" pitchFamily="34" charset="0"/>
                <a:cs typeface="Calibri" panose="020F0502020204030204" pitchFamily="34" charset="0"/>
              </a:rPr>
              <a:t>Para entender mejor el </a:t>
            </a:r>
            <a:r>
              <a:rPr lang="es-MX" sz="1600" b="1" i="1" dirty="0">
                <a:latin typeface="Calibri" panose="020F0502020204030204" pitchFamily="34" charset="0"/>
                <a:cs typeface="Calibri" panose="020F0502020204030204" pitchFamily="34" charset="0"/>
              </a:rPr>
              <a:t>currículo para pensar </a:t>
            </a:r>
            <a:r>
              <a:rPr lang="es-MX" sz="1600" dirty="0">
                <a:latin typeface="Calibri" panose="020F0502020204030204" pitchFamily="34" charset="0"/>
                <a:cs typeface="Calibri" panose="020F0502020204030204" pitchFamily="34" charset="0"/>
              </a:rPr>
              <a:t>primero se presentaban una serie de ideas u operaciones básicas de forma intuitiva. Después de dominarse estas nociones básicas, éstas eran reformuladas con mayor complejidad gradualmente, además de ser conectadas con otros conocimientos previamente adquiridos. Como resultado de este proceso, las asignaturas anteriormente mencionadas eran satisfactoriamente aprendidas, por mucho contenido que tuvieran y muy difíciles que pudieran parecer.</a:t>
            </a:r>
          </a:p>
          <a:p>
            <a:pPr algn="just">
              <a:lnSpc>
                <a:spcPct val="150000"/>
              </a:lnSpc>
            </a:pPr>
            <a:endParaRPr lang="es-MX" sz="1600" dirty="0">
              <a:latin typeface="Calibri" panose="020F0502020204030204" pitchFamily="34" charset="0"/>
              <a:cs typeface="Calibri" panose="020F0502020204030204" pitchFamily="34" charset="0"/>
            </a:endParaRPr>
          </a:p>
          <a:p>
            <a:pPr algn="just">
              <a:lnSpc>
                <a:spcPct val="150000"/>
              </a:lnSpc>
            </a:pPr>
            <a:r>
              <a:rPr lang="es-MX" sz="1600" dirty="0">
                <a:latin typeface="Calibri" panose="020F0502020204030204" pitchFamily="34" charset="0"/>
                <a:cs typeface="Calibri" panose="020F0502020204030204" pitchFamily="34" charset="0"/>
              </a:rPr>
              <a:t>Con este método de organización del conocimiento, Bruner defendió la idea de que los cursos debían fomentarse en torno al aprendizaje de asuntos, principios y valores socialmente aceptados. El fin de ello era posibilitar que el alumnado aprendiera conocimientos útiles, los cuales supiera aplicar en su vida diaria y le facilitara el desenvolverse como adultos socialmente adaptados </a:t>
            </a:r>
            <a:r>
              <a:rPr lang="es-MX" sz="1600" dirty="0">
                <a:latin typeface="Calibri" panose="020F0502020204030204" pitchFamily="34" charset="0"/>
                <a:ea typeface="Calibri" panose="020F0502020204030204" pitchFamily="34" charset="0"/>
                <a:cs typeface="Times New Roman" panose="02020603050405020304" pitchFamily="18" charset="0"/>
              </a:rPr>
              <a:t>(Dowding, </a:t>
            </a:r>
            <a:r>
              <a:rPr lang="es-MX" sz="1600" dirty="0" smtClean="0">
                <a:latin typeface="Calibri" panose="020F0502020204030204" pitchFamily="34" charset="0"/>
                <a:ea typeface="Calibri" panose="020F0502020204030204" pitchFamily="34" charset="0"/>
                <a:cs typeface="Times New Roman" panose="02020603050405020304" pitchFamily="18" charset="0"/>
              </a:rPr>
              <a:t>2005).</a:t>
            </a:r>
            <a:endParaRPr lang="es-MX" sz="1600" dirty="0">
              <a:latin typeface="Calibri" panose="020F0502020204030204" pitchFamily="34" charset="0"/>
              <a:cs typeface="Calibri" panose="020F0502020204030204" pitchFamily="34" charset="0"/>
            </a:endParaRPr>
          </a:p>
          <a:p>
            <a:pPr algn="just">
              <a:lnSpc>
                <a:spcPct val="150000"/>
              </a:lnSpc>
            </a:pPr>
            <a:endParaRPr lang="es-MX" sz="1600" dirty="0">
              <a:latin typeface="Calibri" panose="020F0502020204030204" pitchFamily="34" charset="0"/>
              <a:cs typeface="Calibri" panose="020F0502020204030204" pitchFamily="34" charset="0"/>
            </a:endParaRPr>
          </a:p>
        </p:txBody>
      </p:sp>
      <p:pic>
        <p:nvPicPr>
          <p:cNvPr id="11266" name="Picture 2" descr="Curriculum en espiral | jeromebruner">
            <a:extLst>
              <a:ext uri="{FF2B5EF4-FFF2-40B4-BE49-F238E27FC236}">
                <a16:creationId xmlns:a16="http://schemas.microsoft.com/office/drawing/2014/main" id="{42E9E547-E262-952C-52F9-99E5692F16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04366" y="4961302"/>
            <a:ext cx="1949324" cy="16950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2271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10B75AD-62B6-6883-13D0-AB0488794E09}"/>
              </a:ext>
            </a:extLst>
          </p:cNvPr>
          <p:cNvSpPr>
            <a:spLocks noGrp="1"/>
          </p:cNvSpPr>
          <p:nvPr>
            <p:ph idx="1"/>
          </p:nvPr>
        </p:nvSpPr>
        <p:spPr>
          <a:xfrm>
            <a:off x="1864593" y="1046670"/>
            <a:ext cx="8915400" cy="4700987"/>
          </a:xfrm>
        </p:spPr>
        <p:txBody>
          <a:bodyPr/>
          <a:lstStyle/>
          <a:p>
            <a:r>
              <a:rPr lang="es-MX" dirty="0"/>
              <a:t>BIBLIOGRAFÍA:</a:t>
            </a:r>
          </a:p>
          <a:p>
            <a:endParaRPr lang="es-MX" dirty="0"/>
          </a:p>
          <a:p>
            <a:r>
              <a:rPr lang="es-MX" dirty="0"/>
              <a:t>      Dowding ,J. </a:t>
            </a:r>
            <a:r>
              <a:rPr lang="es-MX" dirty="0" smtClean="0"/>
              <a:t>(2005). </a:t>
            </a:r>
            <a:r>
              <a:rPr lang="es-MX" dirty="0"/>
              <a:t>The application of a spiral curriculum model to technical training curricula, </a:t>
            </a:r>
            <a:r>
              <a:rPr lang="es-MX" i="1" dirty="0"/>
              <a:t>Educational Technology</a:t>
            </a:r>
            <a:r>
              <a:rPr lang="es-MX" dirty="0"/>
              <a:t>, </a:t>
            </a:r>
            <a:r>
              <a:rPr lang="es-MX" i="1" dirty="0"/>
              <a:t>33</a:t>
            </a:r>
            <a:r>
              <a:rPr lang="es-MX" dirty="0"/>
              <a:t>(7), 18.</a:t>
            </a:r>
          </a:p>
          <a:p>
            <a:pPr marL="0" indent="0">
              <a:buNone/>
            </a:pPr>
            <a:r>
              <a:rPr lang="es-MX" dirty="0" smtClean="0"/>
              <a:t> </a:t>
            </a:r>
            <a:r>
              <a:rPr lang="es-MX" dirty="0" smtClean="0">
                <a:hlinkClick r:id="rId2"/>
              </a:rPr>
              <a:t>https</a:t>
            </a:r>
            <a:r>
              <a:rPr lang="es-MX" dirty="0">
                <a:hlinkClick r:id="rId2"/>
              </a:rPr>
              <a:t>://</a:t>
            </a:r>
            <a:r>
              <a:rPr lang="es-MX" dirty="0" smtClean="0">
                <a:hlinkClick r:id="rId2"/>
              </a:rPr>
              <a:t>www.jstor.org/stable/44428015?item_view=read_online</a:t>
            </a:r>
            <a:endParaRPr lang="es-MX" dirty="0" smtClean="0"/>
          </a:p>
          <a:p>
            <a:pPr marL="0" indent="0">
              <a:buNone/>
            </a:pPr>
            <a:endParaRPr lang="es-MX" dirty="0"/>
          </a:p>
          <a:p>
            <a:r>
              <a:rPr lang="es-MX" dirty="0">
                <a:solidFill>
                  <a:schemeClr val="tx1"/>
                </a:solidFill>
              </a:rPr>
              <a:t>      </a:t>
            </a:r>
            <a:r>
              <a:rPr lang="es-MX" dirty="0" smtClean="0">
                <a:solidFill>
                  <a:schemeClr val="tx1"/>
                </a:solidFill>
              </a:rPr>
              <a:t>Macazana, D., Sito, L. y Romero, A. (2021). </a:t>
            </a:r>
            <a:r>
              <a:rPr lang="es-MX" dirty="0">
                <a:solidFill>
                  <a:schemeClr val="tx1"/>
                </a:solidFill>
              </a:rPr>
              <a:t>Psicología </a:t>
            </a:r>
            <a:r>
              <a:rPr lang="es-MX" dirty="0" smtClean="0">
                <a:solidFill>
                  <a:schemeClr val="tx1"/>
                </a:solidFill>
              </a:rPr>
              <a:t>Educativa.</a:t>
            </a:r>
          </a:p>
          <a:p>
            <a:pPr marL="0" indent="0">
              <a:buNone/>
            </a:pPr>
            <a:r>
              <a:rPr lang="es-MX" dirty="0">
                <a:solidFill>
                  <a:schemeClr val="tx1"/>
                </a:solidFill>
                <a:hlinkClick r:id="rId3"/>
              </a:rPr>
              <a:t>http://fs.unm.edu/PsicologiaEducativa.pdf</a:t>
            </a:r>
            <a:endParaRPr lang="es-MX" dirty="0">
              <a:solidFill>
                <a:schemeClr val="tx1"/>
              </a:solidFill>
            </a:endParaRPr>
          </a:p>
          <a:p>
            <a:endParaRPr lang="es-MX" dirty="0">
              <a:solidFill>
                <a:schemeClr val="tx1"/>
              </a:solidFill>
            </a:endParaRPr>
          </a:p>
          <a:p>
            <a:pPr marL="0" indent="0">
              <a:buNone/>
            </a:pPr>
            <a:endParaRPr lang="es-MX" dirty="0">
              <a:solidFill>
                <a:schemeClr val="tx1"/>
              </a:solidFill>
            </a:endParaRPr>
          </a:p>
          <a:p>
            <a:pPr marL="0" indent="0">
              <a:buNone/>
            </a:pPr>
            <a:endParaRPr lang="es-MX" dirty="0" smtClean="0">
              <a:solidFill>
                <a:schemeClr val="tx1"/>
              </a:solidFill>
            </a:endParaRPr>
          </a:p>
          <a:p>
            <a:pPr marL="0" indent="0">
              <a:buNone/>
            </a:pPr>
            <a:endParaRPr lang="es-MX" dirty="0" smtClean="0">
              <a:solidFill>
                <a:schemeClr val="tx1"/>
              </a:solidFill>
            </a:endParaRPr>
          </a:p>
          <a:p>
            <a:pPr marL="0" indent="0">
              <a:buNone/>
            </a:pPr>
            <a:endParaRPr lang="es-MX" dirty="0">
              <a:solidFill>
                <a:schemeClr val="tx1"/>
              </a:solidFill>
            </a:endParaRPr>
          </a:p>
          <a:p>
            <a:pPr marL="0" indent="0">
              <a:buNone/>
            </a:pPr>
            <a:endParaRPr lang="es-MX" dirty="0" smtClean="0">
              <a:solidFill>
                <a:schemeClr val="tx1"/>
              </a:solidFill>
            </a:endParaRPr>
          </a:p>
          <a:p>
            <a:pPr marL="0" indent="0">
              <a:buNone/>
            </a:pPr>
            <a:endParaRPr lang="es-MX" dirty="0">
              <a:solidFill>
                <a:schemeClr val="tx1"/>
              </a:solidFill>
            </a:endParaRPr>
          </a:p>
        </p:txBody>
      </p:sp>
    </p:spTree>
    <p:extLst>
      <p:ext uri="{BB962C8B-B14F-4D97-AF65-F5344CB8AC3E}">
        <p14:creationId xmlns:p14="http://schemas.microsoft.com/office/powerpoint/2010/main" val="3891055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FCC62334-86C4-5BD2-2A2F-29A61673938F}"/>
              </a:ext>
            </a:extLst>
          </p:cNvPr>
          <p:cNvSpPr txBox="1"/>
          <p:nvPr/>
        </p:nvSpPr>
        <p:spPr>
          <a:xfrm>
            <a:off x="1698672" y="1554825"/>
            <a:ext cx="9696159" cy="3206006"/>
          </a:xfrm>
          <a:prstGeom prst="rect">
            <a:avLst/>
          </a:prstGeom>
          <a:noFill/>
        </p:spPr>
        <p:txBody>
          <a:bodyPr wrap="square">
            <a:spAutoFit/>
          </a:bodyPr>
          <a:lstStyle/>
          <a:p>
            <a:pPr algn="ctr">
              <a:lnSpc>
                <a:spcPct val="150000"/>
              </a:lnSpc>
              <a:spcAft>
                <a:spcPts val="800"/>
              </a:spcAft>
            </a:pPr>
            <a:r>
              <a:rPr lang="es-MX" sz="1800" dirty="0">
                <a:effectLst/>
                <a:latin typeface="Calibri" panose="020F0502020204030204" pitchFamily="34" charset="0"/>
                <a:ea typeface="Calibri" panose="020F0502020204030204" pitchFamily="34" charset="0"/>
                <a:cs typeface="Times New Roman" panose="02020603050405020304" pitchFamily="18" charset="0"/>
              </a:rPr>
              <a:t>Bruner plantea una teoría de aprendizaje basada en el </a:t>
            </a:r>
            <a:r>
              <a:rPr lang="es-MX" sz="1800" b="1" i="1" dirty="0">
                <a:effectLst/>
                <a:latin typeface="Calibri" panose="020F0502020204030204" pitchFamily="34" charset="0"/>
                <a:ea typeface="Calibri" panose="020F0502020204030204" pitchFamily="34" charset="0"/>
                <a:cs typeface="Times New Roman" panose="02020603050405020304" pitchFamily="18" charset="0"/>
              </a:rPr>
              <a:t>autodescubrimiento</a:t>
            </a:r>
            <a:r>
              <a:rPr lang="es-MX" sz="1800" dirty="0">
                <a:effectLst/>
                <a:latin typeface="Calibri" panose="020F0502020204030204" pitchFamily="34" charset="0"/>
                <a:ea typeface="Calibri" panose="020F0502020204030204" pitchFamily="34" charset="0"/>
                <a:cs typeface="Times New Roman" panose="02020603050405020304" pitchFamily="18" charset="0"/>
              </a:rPr>
              <a:t>, es decir, que el alumno adquiera el conocimiento por sí mismo. Observó que la mente no era pasiva y que la motivación y las condiciones sociales y culturales permiten comprender la realidad de forma integral.</a:t>
            </a:r>
          </a:p>
          <a:p>
            <a:pPr algn="ctr">
              <a:lnSpc>
                <a:spcPct val="150000"/>
              </a:lnSpc>
              <a:spcAft>
                <a:spcPts val="800"/>
              </a:spcAft>
            </a:pPr>
            <a:r>
              <a:rPr lang="es-MX" sz="1800" dirty="0">
                <a:effectLst/>
                <a:latin typeface="Calibri" panose="020F0502020204030204" pitchFamily="34" charset="0"/>
                <a:ea typeface="Calibri" panose="020F0502020204030204" pitchFamily="34" charset="0"/>
                <a:cs typeface="Times New Roman" panose="02020603050405020304" pitchFamily="18" charset="0"/>
              </a:rPr>
              <a:t>Para Bruner, el objetivo de la educación es “ayudarnos a encontrar nuestro camino dentro de nuestra cultura, a comprenderla en sus complejidades y contradicciones”</a:t>
            </a:r>
          </a:p>
          <a:p>
            <a:pPr algn="ctr">
              <a:lnSpc>
                <a:spcPct val="150000"/>
              </a:lnSpc>
              <a:spcAft>
                <a:spcPts val="800"/>
              </a:spcAft>
            </a:pPr>
            <a:r>
              <a:rPr lang="es-MX" sz="1800" dirty="0">
                <a:effectLst/>
                <a:latin typeface="Calibri" panose="020F0502020204030204" pitchFamily="34" charset="0"/>
                <a:ea typeface="Calibri" panose="020F0502020204030204" pitchFamily="34" charset="0"/>
                <a:cs typeface="Times New Roman" panose="02020603050405020304" pitchFamily="18" charset="0"/>
              </a:rPr>
              <a:t>Esta teoría parte del hecho de que la información no puede ser dada sin más, sino que debe ser procesada y dotada de sentido por cada individuo </a:t>
            </a:r>
            <a:r>
              <a:rPr lang="es-MX" sz="1800" dirty="0" smtClean="0">
                <a:effectLst/>
                <a:latin typeface="Calibri" panose="020F0502020204030204" pitchFamily="34" charset="0"/>
                <a:ea typeface="Calibri" panose="020F0502020204030204" pitchFamily="34" charset="0"/>
                <a:cs typeface="Times New Roman" panose="02020603050405020304" pitchFamily="18" charset="0"/>
              </a:rPr>
              <a:t>(</a:t>
            </a:r>
            <a:r>
              <a:rPr lang="es-MX" dirty="0" smtClean="0">
                <a:latin typeface="Calibri" panose="020F0502020204030204" pitchFamily="34" charset="0"/>
                <a:ea typeface="Calibri" panose="020F0502020204030204" pitchFamily="34" charset="0"/>
                <a:cs typeface="Times New Roman" panose="02020603050405020304" pitchFamily="18" charset="0"/>
              </a:rPr>
              <a:t>Macazana, Sito y Romero</a:t>
            </a:r>
            <a:r>
              <a:rPr lang="es-MX" sz="1800" dirty="0" smtClean="0">
                <a:effectLst/>
                <a:latin typeface="Calibri" panose="020F0502020204030204" pitchFamily="34" charset="0"/>
                <a:ea typeface="Calibri" panose="020F0502020204030204" pitchFamily="34" charset="0"/>
                <a:cs typeface="Times New Roman" panose="02020603050405020304" pitchFamily="18" charset="0"/>
              </a:rPr>
              <a:t>, 2021).</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050" name="Picture 2" descr="La teoría del aprendizaje de Bruner - Eres Mamá">
            <a:extLst>
              <a:ext uri="{FF2B5EF4-FFF2-40B4-BE49-F238E27FC236}">
                <a16:creationId xmlns:a16="http://schemas.microsoft.com/office/drawing/2014/main" id="{B21ACCB7-0C7E-B990-2F84-5FF78E1FEE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7576" y="4883474"/>
            <a:ext cx="3195123" cy="1845831"/>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2355938" y="681335"/>
            <a:ext cx="7819769" cy="707886"/>
          </a:xfrm>
          <a:prstGeom prst="rect">
            <a:avLst/>
          </a:prstGeom>
          <a:noFill/>
        </p:spPr>
        <p:txBody>
          <a:bodyPr wrap="none" lIns="91440" tIns="45720" rIns="91440" bIns="45720">
            <a:spAutoFit/>
          </a:bodyPr>
          <a:lstStyle/>
          <a:p>
            <a:pPr algn="ctr"/>
            <a:r>
              <a:rPr lang="es-ES" sz="4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TEORÍA AUTODESCUBRIMIENTO</a:t>
            </a:r>
          </a:p>
        </p:txBody>
      </p:sp>
    </p:spTree>
    <p:extLst>
      <p:ext uri="{BB962C8B-B14F-4D97-AF65-F5344CB8AC3E}">
        <p14:creationId xmlns:p14="http://schemas.microsoft.com/office/powerpoint/2010/main" val="3262093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E5A16A2-76F5-9C88-6C25-A75F635DB736}"/>
              </a:ext>
            </a:extLst>
          </p:cNvPr>
          <p:cNvSpPr txBox="1"/>
          <p:nvPr/>
        </p:nvSpPr>
        <p:spPr>
          <a:xfrm>
            <a:off x="1761392" y="784045"/>
            <a:ext cx="9577168" cy="2687915"/>
          </a:xfrm>
          <a:prstGeom prst="rect">
            <a:avLst/>
          </a:prstGeom>
          <a:noFill/>
        </p:spPr>
        <p:txBody>
          <a:bodyPr wrap="square">
            <a:spAutoFit/>
          </a:bodyPr>
          <a:lstStyle/>
          <a:p>
            <a:pPr algn="ctr">
              <a:lnSpc>
                <a:spcPct val="150000"/>
              </a:lnSpc>
              <a:spcAft>
                <a:spcPts val="800"/>
              </a:spcAft>
            </a:pPr>
            <a:r>
              <a:rPr lang="es-MX" sz="1800" dirty="0">
                <a:effectLst/>
                <a:latin typeface="Calibri" panose="020F0502020204030204" pitchFamily="34" charset="0"/>
                <a:ea typeface="Calibri" panose="020F0502020204030204" pitchFamily="34" charset="0"/>
                <a:cs typeface="Times New Roman" panose="02020603050405020304" pitchFamily="18" charset="0"/>
              </a:rPr>
              <a:t>Para Bruner, el individuo no debe comportarse de forma pasiva mientras recibe la información del exterior, por el contrario, debe ser protagonista en todo el proceso de aprendizaje, ya que así comprenderá y procesará de forma mucho más efectiva todo el </a:t>
            </a:r>
            <a:r>
              <a:rPr lang="es-MX" dirty="0" smtClean="0">
                <a:latin typeface="Calibri" panose="020F0502020204030204" pitchFamily="34" charset="0"/>
                <a:ea typeface="Calibri" panose="020F0502020204030204" pitchFamily="34" charset="0"/>
                <a:cs typeface="Times New Roman" panose="02020603050405020304" pitchFamily="18" charset="0"/>
              </a:rPr>
              <a:t>conocimiento </a:t>
            </a:r>
            <a:r>
              <a:rPr lang="es-MX" dirty="0">
                <a:latin typeface="Calibri" panose="020F0502020204030204" pitchFamily="34" charset="0"/>
                <a:ea typeface="Calibri" panose="020F0502020204030204" pitchFamily="34" charset="0"/>
                <a:cs typeface="Times New Roman" panose="02020603050405020304" pitchFamily="18" charset="0"/>
              </a:rPr>
              <a:t>(Macazana, Sito y Romero, 2021</a:t>
            </a:r>
            <a:r>
              <a:rPr lang="es-MX" dirty="0" smtClean="0">
                <a:latin typeface="Calibri" panose="020F0502020204030204" pitchFamily="34" charset="0"/>
                <a:ea typeface="Calibri" panose="020F0502020204030204" pitchFamily="34" charset="0"/>
                <a:cs typeface="Times New Roman" panose="02020603050405020304" pitchFamily="18" charset="0"/>
              </a:rPr>
              <a:t>).</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800"/>
              </a:spcAft>
            </a:pPr>
            <a:r>
              <a:rPr lang="es-MX" sz="1800" dirty="0">
                <a:effectLst/>
                <a:latin typeface="Calibri" panose="020F0502020204030204" pitchFamily="34" charset="0"/>
                <a:ea typeface="Calibri" panose="020F0502020204030204" pitchFamily="34" charset="0"/>
                <a:cs typeface="Times New Roman" panose="02020603050405020304" pitchFamily="18" charset="0"/>
              </a:rPr>
              <a:t>Basado en ello, la teoría del aprendizaje maneja tres representaciones de la realidad, cada una de las cuales corresponde a diferentes momentos </a:t>
            </a:r>
            <a:r>
              <a:rPr lang="es-MX" dirty="0" smtClean="0">
                <a:latin typeface="Calibri" panose="020F0502020204030204" pitchFamily="34" charset="0"/>
                <a:ea typeface="Calibri" panose="020F0502020204030204" pitchFamily="34" charset="0"/>
                <a:cs typeface="Times New Roman" panose="02020603050405020304" pitchFamily="18" charset="0"/>
              </a:rPr>
              <a:t>evolutivos </a:t>
            </a:r>
            <a:r>
              <a:rPr lang="es-MX" dirty="0">
                <a:latin typeface="Calibri" panose="020F0502020204030204" pitchFamily="34" charset="0"/>
                <a:ea typeface="Calibri" panose="020F0502020204030204" pitchFamily="34" charset="0"/>
                <a:cs typeface="Times New Roman" panose="02020603050405020304" pitchFamily="18" charset="0"/>
              </a:rPr>
              <a:t>(Macazana, Sito y Romero, 2021).</a:t>
            </a:r>
            <a:r>
              <a:rPr lang="es-MX" dirty="0" smtClean="0">
                <a:latin typeface="Calibri" panose="020F0502020204030204" pitchFamily="34" charset="0"/>
                <a:ea typeface="Calibri" panose="020F0502020204030204" pitchFamily="34" charset="0"/>
                <a:cs typeface="Times New Roman" panose="02020603050405020304" pitchFamily="18" charset="0"/>
              </a:rPr>
              <a:t> .</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074" name="Picture 2" descr="Aprendizaje por descubrimiento: teoría, ejemplos, actividades">
            <a:extLst>
              <a:ext uri="{FF2B5EF4-FFF2-40B4-BE49-F238E27FC236}">
                <a16:creationId xmlns:a16="http://schemas.microsoft.com/office/drawing/2014/main" id="{C360C83C-DEA0-DBB0-87CD-608B4A0F64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5356" y="3702818"/>
            <a:ext cx="3389239" cy="24900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8646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E6463455-66EB-5658-2542-8514AA5F913A}"/>
              </a:ext>
            </a:extLst>
          </p:cNvPr>
          <p:cNvSpPr txBox="1"/>
          <p:nvPr/>
        </p:nvSpPr>
        <p:spPr>
          <a:xfrm>
            <a:off x="1289336" y="1201209"/>
            <a:ext cx="10083605" cy="5840381"/>
          </a:xfrm>
          <a:prstGeom prst="rect">
            <a:avLst/>
          </a:prstGeom>
          <a:noFill/>
        </p:spPr>
        <p:txBody>
          <a:bodyPr wrap="square">
            <a:spAutoFit/>
          </a:bodyPr>
          <a:lstStyle/>
          <a:p>
            <a:pPr>
              <a:lnSpc>
                <a:spcPct val="150000"/>
              </a:lnSpc>
              <a:spcAft>
                <a:spcPts val="800"/>
              </a:spcAft>
            </a:pPr>
            <a:r>
              <a:rPr lang="es-MX" sz="1600" b="1" i="1" dirty="0">
                <a:effectLst/>
                <a:latin typeface="Calibri" panose="020F0502020204030204" pitchFamily="34" charset="0"/>
                <a:ea typeface="Calibri" panose="020F0502020204030204" pitchFamily="34" charset="0"/>
                <a:cs typeface="Times New Roman" panose="02020603050405020304" pitchFamily="18" charset="0"/>
              </a:rPr>
              <a:t>1. Representación icónica</a:t>
            </a:r>
          </a:p>
          <a:p>
            <a:pPr algn="ctr">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La representación icónica es una de las técnicas recomendadas por la teoría del aprendizaje de Bruner. Utiliza diferentes </a:t>
            </a:r>
            <a:r>
              <a:rPr lang="es-MX" sz="1600" dirty="0">
                <a:latin typeface="Calibri" panose="020F0502020204030204" pitchFamily="34" charset="0"/>
                <a:ea typeface="Calibri" panose="020F0502020204030204" pitchFamily="34" charset="0"/>
                <a:cs typeface="Times New Roman" panose="02020603050405020304" pitchFamily="18" charset="0"/>
              </a:rPr>
              <a:t>elementos visuales </a:t>
            </a:r>
            <a:r>
              <a:rPr lang="es-MX" sz="1600" dirty="0">
                <a:effectLst/>
                <a:latin typeface="Calibri" panose="020F0502020204030204" pitchFamily="34" charset="0"/>
                <a:ea typeface="Calibri" panose="020F0502020204030204" pitchFamily="34" charset="0"/>
                <a:cs typeface="Times New Roman" panose="02020603050405020304" pitchFamily="18" charset="0"/>
              </a:rPr>
              <a:t>que no tienen una carga muy simbólica pero que son reconocibles. Esta técnica es perfecta a partir de los 3 años, que es cuando se alcanza un mayor nivel de desarrollo cognitivo; el niño emplea la imaginación, las imágenes y los esquemas espaciales. Afirma </a:t>
            </a:r>
            <a:r>
              <a:rPr lang="es-MX" sz="1600" dirty="0">
                <a:latin typeface="Calibri" panose="020F0502020204030204" pitchFamily="34" charset="0"/>
                <a:ea typeface="Calibri" panose="020F0502020204030204" pitchFamily="34" charset="0"/>
                <a:cs typeface="Times New Roman" panose="02020603050405020304" pitchFamily="18" charset="0"/>
              </a:rPr>
              <a:t>Bruner </a:t>
            </a:r>
            <a:r>
              <a:rPr lang="es-MX" sz="1600" dirty="0">
                <a:effectLst/>
                <a:latin typeface="Calibri" panose="020F0502020204030204" pitchFamily="34" charset="0"/>
                <a:ea typeface="Calibri" panose="020F0502020204030204" pitchFamily="34" charset="0"/>
                <a:cs typeface="Times New Roman" panose="02020603050405020304" pitchFamily="18" charset="0"/>
              </a:rPr>
              <a:t>que se precisa un nivel de destreza y práctica motriz que permita desarrollar la imagen correspondiente y, desde entonces, será la imagen la que representará las acciones de la conducta.</a:t>
            </a:r>
          </a:p>
          <a:p>
            <a:pPr>
              <a:lnSpc>
                <a:spcPct val="150000"/>
              </a:lnSpc>
              <a:spcAft>
                <a:spcPts val="800"/>
              </a:spcAft>
            </a:pPr>
            <a:r>
              <a:rPr lang="es-MX" sz="1600" b="1" i="1" dirty="0">
                <a:effectLst/>
                <a:latin typeface="Calibri" panose="020F0502020204030204" pitchFamily="34" charset="0"/>
                <a:ea typeface="Calibri" panose="020F0502020204030204" pitchFamily="34" charset="0"/>
                <a:cs typeface="Times New Roman" panose="02020603050405020304" pitchFamily="18" charset="0"/>
              </a:rPr>
              <a:t>2. Representación enactiva</a:t>
            </a:r>
          </a:p>
          <a:p>
            <a:pPr algn="ctr">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En los </a:t>
            </a:r>
            <a:r>
              <a:rPr lang="es-MX" sz="1600" dirty="0">
                <a:latin typeface="Calibri" panose="020F0502020204030204" pitchFamily="34" charset="0"/>
                <a:ea typeface="Calibri" panose="020F0502020204030204" pitchFamily="34" charset="0"/>
                <a:cs typeface="Times New Roman" panose="02020603050405020304" pitchFamily="18" charset="0"/>
              </a:rPr>
              <a:t>primeros meses</a:t>
            </a:r>
            <a:r>
              <a:rPr lang="es-MX" sz="1600" dirty="0">
                <a:effectLst/>
                <a:latin typeface="Calibri" panose="020F0502020204030204" pitchFamily="34" charset="0"/>
                <a:ea typeface="Calibri" panose="020F0502020204030204" pitchFamily="34" charset="0"/>
                <a:cs typeface="Times New Roman" panose="02020603050405020304" pitchFamily="18" charset="0"/>
              </a:rPr>
              <a:t> de vida la representación enactiva es la forma de aprendizaje por excelencia. Este aprendizaje se obtiene a través de la interacción directa con los elementos; un ejemplo de ello es aprender a utilizar los cubiertos o a andar en bicicleta. Los acontecimientos, experiencias y hechos se representan por medio de la acción, al tiempo que los músculos captan el contorno de los objetos. En efecto, las sensaciones cenestésicas y </a:t>
            </a:r>
            <a:r>
              <a:rPr lang="es-MX" sz="1600" dirty="0">
                <a:latin typeface="Calibri" panose="020F0502020204030204" pitchFamily="34" charset="0"/>
                <a:ea typeface="Calibri" panose="020F0502020204030204" pitchFamily="34" charset="0"/>
                <a:cs typeface="Times New Roman" panose="02020603050405020304" pitchFamily="18" charset="0"/>
              </a:rPr>
              <a:t>propioceptivas </a:t>
            </a:r>
            <a:r>
              <a:rPr lang="es-MX" sz="1600" dirty="0">
                <a:effectLst/>
                <a:latin typeface="Calibri" panose="020F0502020204030204" pitchFamily="34" charset="0"/>
                <a:ea typeface="Calibri" panose="020F0502020204030204" pitchFamily="34" charset="0"/>
                <a:cs typeface="Times New Roman" panose="02020603050405020304" pitchFamily="18" charset="0"/>
              </a:rPr>
              <a:t>son fundamentales en esta etapa.</a:t>
            </a:r>
          </a:p>
          <a:p>
            <a:pPr algn="just">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2" name="Rectángulo 1"/>
          <p:cNvSpPr/>
          <p:nvPr/>
        </p:nvSpPr>
        <p:spPr>
          <a:xfrm>
            <a:off x="1723146" y="245129"/>
            <a:ext cx="9215984" cy="707886"/>
          </a:xfrm>
          <a:prstGeom prst="rect">
            <a:avLst/>
          </a:prstGeom>
          <a:noFill/>
        </p:spPr>
        <p:txBody>
          <a:bodyPr wrap="none" lIns="91440" tIns="45720" rIns="91440" bIns="45720">
            <a:spAutoFit/>
          </a:bodyPr>
          <a:lstStyle/>
          <a:p>
            <a:pPr algn="ctr"/>
            <a:r>
              <a:rPr lang="es-ES" sz="40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REPRESENTACIONES DE LA REALIDAD </a:t>
            </a:r>
          </a:p>
        </p:txBody>
      </p:sp>
    </p:spTree>
    <p:extLst>
      <p:ext uri="{BB962C8B-B14F-4D97-AF65-F5344CB8AC3E}">
        <p14:creationId xmlns:p14="http://schemas.microsoft.com/office/powerpoint/2010/main" val="2633739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F296BF75-AC70-2679-5EB3-160D9A60CA24}"/>
              </a:ext>
            </a:extLst>
          </p:cNvPr>
          <p:cNvSpPr txBox="1"/>
          <p:nvPr/>
        </p:nvSpPr>
        <p:spPr>
          <a:xfrm>
            <a:off x="1688123" y="760568"/>
            <a:ext cx="9903656" cy="1856919"/>
          </a:xfrm>
          <a:prstGeom prst="rect">
            <a:avLst/>
          </a:prstGeom>
          <a:noFill/>
        </p:spPr>
        <p:txBody>
          <a:bodyPr wrap="square">
            <a:spAutoFit/>
          </a:bodyPr>
          <a:lstStyle/>
          <a:p>
            <a:pPr algn="just">
              <a:lnSpc>
                <a:spcPct val="150000"/>
              </a:lnSpc>
              <a:spcAft>
                <a:spcPts val="800"/>
              </a:spcAft>
            </a:pPr>
            <a:r>
              <a:rPr lang="es-MX" sz="1800" b="1" i="1" dirty="0">
                <a:effectLst/>
                <a:latin typeface="Calibri" panose="020F0502020204030204" pitchFamily="34" charset="0"/>
                <a:ea typeface="Calibri" panose="020F0502020204030204" pitchFamily="34" charset="0"/>
                <a:cs typeface="Times New Roman" panose="02020603050405020304" pitchFamily="18" charset="0"/>
              </a:rPr>
              <a:t>3.-Representación simbólica</a:t>
            </a:r>
          </a:p>
          <a:p>
            <a:pPr algn="ctr">
              <a:lnSpc>
                <a:spcPct val="150000"/>
              </a:lnSpc>
              <a:spcAft>
                <a:spcPts val="800"/>
              </a:spcAft>
            </a:pPr>
            <a:r>
              <a:rPr lang="es-MX" sz="1800" dirty="0">
                <a:effectLst/>
                <a:latin typeface="Calibri" panose="020F0502020204030204" pitchFamily="34" charset="0"/>
                <a:ea typeface="Calibri" panose="020F0502020204030204" pitchFamily="34" charset="0"/>
                <a:cs typeface="Times New Roman" panose="02020603050405020304" pitchFamily="18" charset="0"/>
              </a:rPr>
              <a:t>La representación simbólica es el aprendizaje que se obtiene a través de lenguaje, palabras, imitaciones, abstracciones y conceptos. En este caso, el grado de desarrollo a nivel intelectual debe ser considerablemente mayor que en las dos representaciones descritas anteriormente</a:t>
            </a:r>
            <a:endParaRPr lang="es-MX" dirty="0"/>
          </a:p>
        </p:txBody>
      </p:sp>
      <p:pic>
        <p:nvPicPr>
          <p:cNvPr id="5122" name="Picture 2" descr="El aprendizaje por descubrimiento de Bruner | VIU">
            <a:extLst>
              <a:ext uri="{FF2B5EF4-FFF2-40B4-BE49-F238E27FC236}">
                <a16:creationId xmlns:a16="http://schemas.microsoft.com/office/drawing/2014/main" id="{7BD6937A-5795-D2FF-1966-8B89187C4D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94030" y="2832107"/>
            <a:ext cx="2880263" cy="3265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2198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7B55600-4810-8749-87C1-5E24761E54C0}"/>
              </a:ext>
            </a:extLst>
          </p:cNvPr>
          <p:cNvSpPr txBox="1"/>
          <p:nvPr/>
        </p:nvSpPr>
        <p:spPr>
          <a:xfrm>
            <a:off x="1193825" y="1387760"/>
            <a:ext cx="10285412" cy="2457083"/>
          </a:xfrm>
          <a:prstGeom prst="rect">
            <a:avLst/>
          </a:prstGeom>
          <a:noFill/>
        </p:spPr>
        <p:txBody>
          <a:bodyPr wrap="square">
            <a:spAutoFit/>
          </a:bodyPr>
          <a:lstStyle/>
          <a:p>
            <a:pPr indent="274320" algn="ctr">
              <a:lnSpc>
                <a:spcPct val="150000"/>
              </a:lnSpc>
              <a:spcAft>
                <a:spcPts val="800"/>
              </a:spcAft>
            </a:pPr>
            <a:r>
              <a:rPr lang="es-AR" sz="1600" dirty="0">
                <a:effectLst/>
                <a:latin typeface="Calibri" panose="020F0502020204030204" pitchFamily="34" charset="0"/>
                <a:ea typeface="Calibri" panose="020F0502020204030204" pitchFamily="34" charset="0"/>
                <a:cs typeface="Times New Roman" panose="02020603050405020304" pitchFamily="18" charset="0"/>
              </a:rPr>
              <a:t>El Método de Formación de </a:t>
            </a:r>
            <a:r>
              <a:rPr lang="es-AR" sz="1600" b="1" i="1" dirty="0">
                <a:effectLst/>
                <a:latin typeface="Calibri" panose="020F0502020204030204" pitchFamily="34" charset="0"/>
                <a:ea typeface="Calibri" panose="020F0502020204030204" pitchFamily="34" charset="0"/>
                <a:cs typeface="Times New Roman" panose="02020603050405020304" pitchFamily="18" charset="0"/>
              </a:rPr>
              <a:t>Conceptos Básicos </a:t>
            </a:r>
            <a:r>
              <a:rPr lang="es-AR" sz="1600" dirty="0">
                <a:effectLst/>
                <a:latin typeface="Calibri" panose="020F0502020204030204" pitchFamily="34" charset="0"/>
                <a:ea typeface="Calibri" panose="020F0502020204030204" pitchFamily="34" charset="0"/>
                <a:cs typeface="Times New Roman" panose="02020603050405020304" pitchFamily="18" charset="0"/>
              </a:rPr>
              <a:t>se levanta sobre el supuesto de que la conceptualización de la realidad por medio de la categorización (que consiste en la identificación de las cualidades de una situación o cosa y agrupación de ellas dentro de una clase por medio de los rasgos comunes), produce que el medio sea menos complejo, porque no hay que enfrentar cada situación como única sino dentro de una clase de situaciones.</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800"/>
              </a:spcAft>
            </a:pPr>
            <a:r>
              <a:rPr lang="es-AR" sz="1600" dirty="0">
                <a:effectLst/>
                <a:latin typeface="Calibri" panose="020F0502020204030204" pitchFamily="34" charset="0"/>
                <a:ea typeface="Calibri" panose="020F0502020204030204" pitchFamily="34" charset="0"/>
                <a:cs typeface="Times New Roman" panose="02020603050405020304" pitchFamily="18" charset="0"/>
              </a:rPr>
              <a:t> Para concebir de mejor manera este modelo es necesario acceder a la </a:t>
            </a:r>
            <a:r>
              <a:rPr lang="es-AR" sz="1600" i="1" dirty="0">
                <a:effectLst/>
                <a:latin typeface="Calibri" panose="020F0502020204030204" pitchFamily="34" charset="0"/>
                <a:ea typeface="Calibri" panose="020F0502020204030204" pitchFamily="34" charset="0"/>
                <a:cs typeface="Times New Roman" panose="02020603050405020304" pitchFamily="18" charset="0"/>
              </a:rPr>
              <a:t>Teoría de Conceptos</a:t>
            </a:r>
            <a:r>
              <a:rPr lang="es-AR" sz="1600" dirty="0">
                <a:effectLst/>
                <a:latin typeface="Calibri" panose="020F0502020204030204" pitchFamily="34" charset="0"/>
                <a:ea typeface="Calibri" panose="020F0502020204030204" pitchFamily="34" charset="0"/>
                <a:cs typeface="Times New Roman" panose="02020603050405020304" pitchFamily="18" charset="0"/>
              </a:rPr>
              <a:t> de Bruner, la cual manifiesta que para comprender un concepto hay que entender sus cinco </a:t>
            </a:r>
            <a:r>
              <a:rPr lang="es-AR" sz="1600" dirty="0" smtClean="0">
                <a:effectLst/>
                <a:latin typeface="Calibri" panose="020F0502020204030204" pitchFamily="34" charset="0"/>
                <a:ea typeface="Calibri" panose="020F0502020204030204" pitchFamily="34" charset="0"/>
                <a:cs typeface="Times New Roman" panose="02020603050405020304" pitchFamily="18" charset="0"/>
              </a:rPr>
              <a:t>componentes</a:t>
            </a:r>
            <a:r>
              <a:rPr lang="es-MX" sz="1600" dirty="0">
                <a:latin typeface="Calibri" panose="020F0502020204030204" pitchFamily="34" charset="0"/>
                <a:ea typeface="Calibri" panose="020F0502020204030204" pitchFamily="34" charset="0"/>
                <a:cs typeface="Times New Roman" panose="02020603050405020304" pitchFamily="18" charset="0"/>
              </a:rPr>
              <a:t> (Macazana, Sito y Romero, 2021). </a:t>
            </a:r>
            <a:endParaRPr lang="es-MX" sz="1600" dirty="0">
              <a:effectLst/>
              <a:latin typeface="Times New Roman" panose="02020603050405020304" pitchFamily="18" charset="0"/>
              <a:ea typeface="Times New Roman" panose="02020603050405020304" pitchFamily="18" charset="0"/>
            </a:endParaRPr>
          </a:p>
        </p:txBody>
      </p:sp>
      <p:pic>
        <p:nvPicPr>
          <p:cNvPr id="6146" name="Picture 2" descr="La teoría de Bruner sobre el aprendizaje - Mini Manual">
            <a:extLst>
              <a:ext uri="{FF2B5EF4-FFF2-40B4-BE49-F238E27FC236}">
                <a16:creationId xmlns:a16="http://schemas.microsoft.com/office/drawing/2014/main" id="{2B055F67-DD96-170D-1A34-7D835C617C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9945" y="4143271"/>
            <a:ext cx="3683000" cy="2209800"/>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1623654" y="315575"/>
            <a:ext cx="9855583" cy="923330"/>
          </a:xfrm>
          <a:prstGeom prst="rect">
            <a:avLst/>
          </a:prstGeom>
          <a:noFill/>
        </p:spPr>
        <p:txBody>
          <a:bodyPr wrap="none" lIns="91440" tIns="45720" rIns="91440" bIns="45720">
            <a:spAutoFit/>
          </a:bodyPr>
          <a:lstStyle/>
          <a:p>
            <a:pPr algn="ctr"/>
            <a:r>
              <a:rPr lang="es-E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FORMACIÓN DE CONCEPTOS</a:t>
            </a:r>
          </a:p>
        </p:txBody>
      </p:sp>
    </p:spTree>
    <p:extLst>
      <p:ext uri="{BB962C8B-B14F-4D97-AF65-F5344CB8AC3E}">
        <p14:creationId xmlns:p14="http://schemas.microsoft.com/office/powerpoint/2010/main" val="1968402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7EE69D28-2BEF-0595-8DA1-2F3BD3BDECD0}"/>
              </a:ext>
            </a:extLst>
          </p:cNvPr>
          <p:cNvSpPr txBox="1"/>
          <p:nvPr/>
        </p:nvSpPr>
        <p:spPr>
          <a:xfrm>
            <a:off x="1726809" y="921324"/>
            <a:ext cx="9639886" cy="2123658"/>
          </a:xfrm>
          <a:prstGeom prst="rect">
            <a:avLst/>
          </a:prstGeom>
          <a:noFill/>
        </p:spPr>
        <p:txBody>
          <a:bodyPr wrap="square">
            <a:spAutoFit/>
          </a:bodyPr>
          <a:lstStyle/>
          <a:p>
            <a:pPr algn="just">
              <a:lnSpc>
                <a:spcPct val="150000"/>
              </a:lnSpc>
            </a:pPr>
            <a:r>
              <a:rPr lang="es-AR" sz="1600" dirty="0">
                <a:effectLst/>
                <a:latin typeface="Calibri" panose="020F0502020204030204" pitchFamily="34" charset="0"/>
                <a:ea typeface="Calibri" panose="020F0502020204030204" pitchFamily="34" charset="0"/>
                <a:cs typeface="Times New Roman" panose="02020603050405020304" pitchFamily="18" charset="0"/>
              </a:rPr>
              <a:t>El </a:t>
            </a:r>
            <a:r>
              <a:rPr lang="es-AR" sz="2000" i="1" dirty="0">
                <a:effectLst/>
                <a:latin typeface="Calibri" panose="020F0502020204030204" pitchFamily="34" charset="0"/>
                <a:ea typeface="Calibri" panose="020F0502020204030204" pitchFamily="34" charset="0"/>
                <a:cs typeface="Times New Roman" panose="02020603050405020304" pitchFamily="18" charset="0"/>
              </a:rPr>
              <a:t>nombre</a:t>
            </a:r>
            <a:r>
              <a:rPr lang="es-AR" sz="1600" i="1" dirty="0">
                <a:effectLst/>
                <a:latin typeface="Calibri" panose="020F0502020204030204" pitchFamily="34" charset="0"/>
                <a:ea typeface="Calibri" panose="020F0502020204030204" pitchFamily="34" charset="0"/>
                <a:cs typeface="Times New Roman" panose="02020603050405020304" pitchFamily="18" charset="0"/>
              </a:rPr>
              <a:t>:</a:t>
            </a:r>
            <a:r>
              <a:rPr lang="es-AR" sz="1600" dirty="0">
                <a:effectLst/>
                <a:latin typeface="Calibri" panose="020F0502020204030204" pitchFamily="34" charset="0"/>
                <a:ea typeface="Calibri" panose="020F0502020204030204" pitchFamily="34" charset="0"/>
                <a:cs typeface="Times New Roman" panose="02020603050405020304" pitchFamily="18" charset="0"/>
              </a:rPr>
              <a:t> es la palabra con la cual se identifica una categoría y se accede más fácilmente a él si ya se ha tenido contacto con el concepto propiamente. </a:t>
            </a:r>
          </a:p>
          <a:p>
            <a:pPr algn="just">
              <a:lnSpc>
                <a:spcPct val="150000"/>
              </a:lnSpc>
            </a:pPr>
            <a:endParaRPr lang="es-A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AR" sz="1600" dirty="0">
                <a:effectLst/>
                <a:latin typeface="Calibri" panose="020F0502020204030204" pitchFamily="34" charset="0"/>
                <a:ea typeface="Calibri" panose="020F0502020204030204" pitchFamily="34" charset="0"/>
                <a:cs typeface="Times New Roman" panose="02020603050405020304" pitchFamily="18" charset="0"/>
              </a:rPr>
              <a:t>Los </a:t>
            </a:r>
            <a:r>
              <a:rPr lang="es-AR" sz="2000" i="1" dirty="0">
                <a:effectLst/>
                <a:latin typeface="Calibri" panose="020F0502020204030204" pitchFamily="34" charset="0"/>
                <a:ea typeface="Calibri" panose="020F0502020204030204" pitchFamily="34" charset="0"/>
                <a:cs typeface="Times New Roman" panose="02020603050405020304" pitchFamily="18" charset="0"/>
              </a:rPr>
              <a:t>ejemplos:</a:t>
            </a:r>
            <a:r>
              <a:rPr lang="es-AR" sz="1600" dirty="0">
                <a:effectLst/>
                <a:latin typeface="Calibri" panose="020F0502020204030204" pitchFamily="34" charset="0"/>
                <a:ea typeface="Calibri" panose="020F0502020204030204" pitchFamily="34" charset="0"/>
                <a:cs typeface="Times New Roman" panose="02020603050405020304" pitchFamily="18" charset="0"/>
              </a:rPr>
              <a:t> son los casos que ayudan a distinguir el concepto, ya sea por vía positiva (constituyen el </a:t>
            </a:r>
            <a:r>
              <a:rPr lang="es-AR" sz="1600" dirty="0">
                <a:latin typeface="Calibri" panose="020F0502020204030204" pitchFamily="34" charset="0"/>
                <a:cs typeface="Calibri" panose="020F0502020204030204" pitchFamily="34" charset="0"/>
              </a:rPr>
              <a:t>concepto) o por vía negativa (no constituyen el concepto). </a:t>
            </a:r>
            <a:endParaRPr lang="es-MX" sz="1600" dirty="0">
              <a:latin typeface="Calibri" panose="020F0502020204030204" pitchFamily="34" charset="0"/>
              <a:cs typeface="Calibri" panose="020F0502020204030204" pitchFamily="34" charset="0"/>
            </a:endParaRPr>
          </a:p>
        </p:txBody>
      </p:sp>
      <p:sp>
        <p:nvSpPr>
          <p:cNvPr id="7" name="CuadroTexto 6">
            <a:extLst>
              <a:ext uri="{FF2B5EF4-FFF2-40B4-BE49-F238E27FC236}">
                <a16:creationId xmlns:a16="http://schemas.microsoft.com/office/drawing/2014/main" id="{DCF02BC5-0D6E-734C-09AB-40DABE60323B}"/>
              </a:ext>
            </a:extLst>
          </p:cNvPr>
          <p:cNvSpPr txBox="1"/>
          <p:nvPr/>
        </p:nvSpPr>
        <p:spPr>
          <a:xfrm>
            <a:off x="1726809" y="3242493"/>
            <a:ext cx="9639886" cy="1292662"/>
          </a:xfrm>
          <a:prstGeom prst="rect">
            <a:avLst/>
          </a:prstGeom>
          <a:noFill/>
        </p:spPr>
        <p:txBody>
          <a:bodyPr wrap="square">
            <a:spAutoFit/>
          </a:bodyPr>
          <a:lstStyle/>
          <a:p>
            <a:pPr algn="just">
              <a:lnSpc>
                <a:spcPct val="150000"/>
              </a:lnSpc>
            </a:pPr>
            <a:r>
              <a:rPr lang="es-AR" sz="1600" dirty="0">
                <a:effectLst/>
                <a:latin typeface="Calibri" panose="020F0502020204030204" pitchFamily="34" charset="0"/>
                <a:ea typeface="Calibri" panose="020F0502020204030204" pitchFamily="34" charset="0"/>
                <a:cs typeface="Calibri" panose="020F0502020204030204" pitchFamily="34" charset="0"/>
              </a:rPr>
              <a:t>Los </a:t>
            </a:r>
            <a:r>
              <a:rPr lang="es-AR" sz="2000" i="1" dirty="0">
                <a:effectLst/>
                <a:latin typeface="Calibri" panose="020F0502020204030204" pitchFamily="34" charset="0"/>
                <a:ea typeface="Calibri" panose="020F0502020204030204" pitchFamily="34" charset="0"/>
                <a:cs typeface="Calibri" panose="020F0502020204030204" pitchFamily="34" charset="0"/>
              </a:rPr>
              <a:t>atributos:</a:t>
            </a:r>
            <a:r>
              <a:rPr lang="es-AR" sz="1600" dirty="0">
                <a:effectLst/>
                <a:latin typeface="Calibri" panose="020F0502020204030204" pitchFamily="34" charset="0"/>
                <a:ea typeface="Calibri" panose="020F0502020204030204" pitchFamily="34" charset="0"/>
                <a:cs typeface="Calibri" panose="020F0502020204030204" pitchFamily="34" charset="0"/>
              </a:rPr>
              <a:t> son los rasgos que se asimilan en un conjunto de casos y que provocan que éstos se agrupen en una categoría; las características pueden ser esenciales (propias del concepto) o no esenciales (presentes en el concepto pero que no lo distinguen de otro)</a:t>
            </a:r>
            <a:r>
              <a:rPr lang="es-MX" sz="1600" dirty="0">
                <a:effectLst/>
                <a:latin typeface="Calibri" panose="020F0502020204030204" pitchFamily="34" charset="0"/>
                <a:cs typeface="Calibri" panose="020F0502020204030204" pitchFamily="34" charset="0"/>
              </a:rPr>
              <a:t> </a:t>
            </a:r>
            <a:endParaRPr lang="es-MX" sz="1600" dirty="0">
              <a:latin typeface="Calibri" panose="020F0502020204030204" pitchFamily="34" charset="0"/>
              <a:cs typeface="Calibri" panose="020F0502020204030204" pitchFamily="34" charset="0"/>
            </a:endParaRPr>
          </a:p>
        </p:txBody>
      </p:sp>
      <p:sp>
        <p:nvSpPr>
          <p:cNvPr id="9" name="CuadroTexto 8">
            <a:extLst>
              <a:ext uri="{FF2B5EF4-FFF2-40B4-BE49-F238E27FC236}">
                <a16:creationId xmlns:a16="http://schemas.microsoft.com/office/drawing/2014/main" id="{FF1D04B7-B7E5-EC0E-A02B-52A00FFCBADE}"/>
              </a:ext>
            </a:extLst>
          </p:cNvPr>
          <p:cNvSpPr txBox="1"/>
          <p:nvPr/>
        </p:nvSpPr>
        <p:spPr>
          <a:xfrm>
            <a:off x="1726808" y="4785282"/>
            <a:ext cx="9639885" cy="923330"/>
          </a:xfrm>
          <a:prstGeom prst="rect">
            <a:avLst/>
          </a:prstGeom>
          <a:noFill/>
        </p:spPr>
        <p:txBody>
          <a:bodyPr wrap="square">
            <a:spAutoFit/>
          </a:bodyPr>
          <a:lstStyle/>
          <a:p>
            <a:pPr algn="just">
              <a:lnSpc>
                <a:spcPct val="150000"/>
              </a:lnSpc>
            </a:pPr>
            <a:r>
              <a:rPr lang="es-AR" sz="1600" dirty="0">
                <a:effectLst/>
                <a:latin typeface="Calibri" panose="020F0502020204030204" pitchFamily="34" charset="0"/>
                <a:ea typeface="Calibri" panose="020F0502020204030204" pitchFamily="34" charset="0"/>
                <a:cs typeface="Calibri" panose="020F0502020204030204" pitchFamily="34" charset="0"/>
              </a:rPr>
              <a:t>Los </a:t>
            </a:r>
            <a:r>
              <a:rPr lang="es-AR" sz="2000" i="1" dirty="0">
                <a:effectLst/>
                <a:latin typeface="Calibri" panose="020F0502020204030204" pitchFamily="34" charset="0"/>
                <a:ea typeface="Calibri" panose="020F0502020204030204" pitchFamily="34" charset="0"/>
                <a:cs typeface="Calibri" panose="020F0502020204030204" pitchFamily="34" charset="0"/>
              </a:rPr>
              <a:t>valores:</a:t>
            </a:r>
            <a:r>
              <a:rPr lang="es-AR" sz="2000" dirty="0">
                <a:effectLst/>
                <a:latin typeface="Calibri" panose="020F0502020204030204" pitchFamily="34" charset="0"/>
                <a:ea typeface="Calibri" panose="020F0502020204030204" pitchFamily="34" charset="0"/>
                <a:cs typeface="Calibri" panose="020F0502020204030204" pitchFamily="34" charset="0"/>
              </a:rPr>
              <a:t> </a:t>
            </a:r>
            <a:r>
              <a:rPr lang="es-AR" sz="1600" dirty="0">
                <a:effectLst/>
                <a:latin typeface="Calibri" panose="020F0502020204030204" pitchFamily="34" charset="0"/>
                <a:ea typeface="Calibri" panose="020F0502020204030204" pitchFamily="34" charset="0"/>
                <a:cs typeface="Calibri" panose="020F0502020204030204" pitchFamily="34" charset="0"/>
              </a:rPr>
              <a:t>determinan las variaciones que se pueden dar en los atributos de un concepto (ejemplo: el color de una manzana puede ser rojo, verde o amarillo pero no negro).</a:t>
            </a:r>
            <a:r>
              <a:rPr lang="es-MX" sz="1600" dirty="0">
                <a:effectLst/>
                <a:latin typeface="Calibri" panose="020F0502020204030204" pitchFamily="34" charset="0"/>
                <a:cs typeface="Calibri" panose="020F0502020204030204" pitchFamily="34" charset="0"/>
              </a:rPr>
              <a:t> </a:t>
            </a:r>
            <a:endParaRPr lang="es-MX"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0859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79864AB-845E-42A3-2DB1-90C784582BBB}"/>
              </a:ext>
            </a:extLst>
          </p:cNvPr>
          <p:cNvSpPr txBox="1"/>
          <p:nvPr/>
        </p:nvSpPr>
        <p:spPr>
          <a:xfrm>
            <a:off x="1758462" y="942927"/>
            <a:ext cx="9551964" cy="923330"/>
          </a:xfrm>
          <a:prstGeom prst="rect">
            <a:avLst/>
          </a:prstGeom>
          <a:noFill/>
        </p:spPr>
        <p:txBody>
          <a:bodyPr wrap="square">
            <a:spAutoFit/>
          </a:bodyPr>
          <a:lstStyle/>
          <a:p>
            <a:pPr algn="just">
              <a:lnSpc>
                <a:spcPct val="150000"/>
              </a:lnSpc>
            </a:pPr>
            <a:r>
              <a:rPr lang="es-AR" sz="1600" dirty="0">
                <a:latin typeface="Calibri" panose="020F0502020204030204" pitchFamily="34" charset="0"/>
                <a:ea typeface="Calibri" panose="020F0502020204030204" pitchFamily="34" charset="0"/>
                <a:cs typeface="Calibri" panose="020F0502020204030204" pitchFamily="34" charset="0"/>
              </a:rPr>
              <a:t>L</a:t>
            </a:r>
            <a:r>
              <a:rPr lang="es-AR" sz="1600" dirty="0">
                <a:effectLst/>
                <a:latin typeface="Calibri" panose="020F0502020204030204" pitchFamily="34" charset="0"/>
                <a:ea typeface="Calibri" panose="020F0502020204030204" pitchFamily="34" charset="0"/>
                <a:cs typeface="Calibri" panose="020F0502020204030204" pitchFamily="34" charset="0"/>
              </a:rPr>
              <a:t>as </a:t>
            </a:r>
            <a:r>
              <a:rPr lang="es-AR" sz="2000" i="1" dirty="0">
                <a:effectLst/>
                <a:latin typeface="Calibri" panose="020F0502020204030204" pitchFamily="34" charset="0"/>
                <a:ea typeface="Calibri" panose="020F0502020204030204" pitchFamily="34" charset="0"/>
                <a:cs typeface="Calibri" panose="020F0502020204030204" pitchFamily="34" charset="0"/>
              </a:rPr>
              <a:t>reglas:</a:t>
            </a:r>
            <a:r>
              <a:rPr lang="es-AR" sz="1600" dirty="0">
                <a:effectLst/>
                <a:latin typeface="Calibri" panose="020F0502020204030204" pitchFamily="34" charset="0"/>
                <a:ea typeface="Calibri" panose="020F0502020204030204" pitchFamily="34" charset="0"/>
                <a:cs typeface="Calibri" panose="020F0502020204030204" pitchFamily="34" charset="0"/>
              </a:rPr>
              <a:t> son los enunciados que dan cuenta de los atributos esenciales de un concepto que lo hacen ser tal y no otro</a:t>
            </a:r>
            <a:r>
              <a:rPr lang="es-MX" sz="1600" dirty="0">
                <a:effectLst/>
                <a:latin typeface="Calibri" panose="020F0502020204030204" pitchFamily="34" charset="0"/>
                <a:cs typeface="Calibri" panose="020F0502020204030204" pitchFamily="34" charset="0"/>
              </a:rPr>
              <a:t> </a:t>
            </a:r>
            <a:endParaRPr lang="es-MX" sz="1600" dirty="0">
              <a:latin typeface="Calibri" panose="020F0502020204030204" pitchFamily="34" charset="0"/>
              <a:cs typeface="Calibri" panose="020F0502020204030204" pitchFamily="34" charset="0"/>
            </a:endParaRPr>
          </a:p>
        </p:txBody>
      </p:sp>
      <p:sp>
        <p:nvSpPr>
          <p:cNvPr id="8" name="CuadroTexto 7">
            <a:extLst>
              <a:ext uri="{FF2B5EF4-FFF2-40B4-BE49-F238E27FC236}">
                <a16:creationId xmlns:a16="http://schemas.microsoft.com/office/drawing/2014/main" id="{D49011A2-1430-8B61-11F1-B42FF9DC704C}"/>
              </a:ext>
            </a:extLst>
          </p:cNvPr>
          <p:cNvSpPr txBox="1"/>
          <p:nvPr/>
        </p:nvSpPr>
        <p:spPr>
          <a:xfrm>
            <a:off x="1445455" y="2052657"/>
            <a:ext cx="9864971" cy="2723823"/>
          </a:xfrm>
          <a:prstGeom prst="rect">
            <a:avLst/>
          </a:prstGeom>
          <a:noFill/>
        </p:spPr>
        <p:txBody>
          <a:bodyPr wrap="square">
            <a:spAutoFit/>
          </a:bodyPr>
          <a:lstStyle/>
          <a:p>
            <a:pPr indent="274320" algn="just">
              <a:lnSpc>
                <a:spcPct val="150000"/>
              </a:lnSpc>
              <a:spcAft>
                <a:spcPts val="800"/>
              </a:spcAft>
            </a:pPr>
            <a:r>
              <a:rPr lang="es-AR" sz="1600" dirty="0">
                <a:effectLst/>
                <a:latin typeface="Calibri" panose="020F0502020204030204" pitchFamily="34" charset="0"/>
                <a:ea typeface="Calibri" panose="020F0502020204030204" pitchFamily="34" charset="0"/>
                <a:cs typeface="Times New Roman" panose="02020603050405020304" pitchFamily="18" charset="0"/>
              </a:rPr>
              <a:t>La técnica de </a:t>
            </a:r>
            <a:r>
              <a:rPr lang="es-AR" sz="1600" b="1" i="1" dirty="0">
                <a:effectLst/>
                <a:latin typeface="Calibri" panose="020F0502020204030204" pitchFamily="34" charset="0"/>
                <a:ea typeface="Calibri" panose="020F0502020204030204" pitchFamily="34" charset="0"/>
                <a:cs typeface="Times New Roman" panose="02020603050405020304" pitchFamily="18" charset="0"/>
              </a:rPr>
              <a:t>Búsqueda de Conceptos </a:t>
            </a:r>
            <a:r>
              <a:rPr lang="es-AR" sz="1600" dirty="0">
                <a:effectLst/>
                <a:latin typeface="Calibri" panose="020F0502020204030204" pitchFamily="34" charset="0"/>
                <a:ea typeface="Calibri" panose="020F0502020204030204" pitchFamily="34" charset="0"/>
                <a:cs typeface="Times New Roman" panose="02020603050405020304" pitchFamily="18" charset="0"/>
              </a:rPr>
              <a:t>requiere ejemplos con rasgos similares y distintos, al igual que un sujeto que analice conceptualmente tales ejemplos. Su método esencial es la constatación de las características que se repiten y que se diferencian en un número determinado de casos. Sus estrategias son la </a:t>
            </a:r>
            <a:r>
              <a:rPr lang="es-AR" sz="1600" i="1" dirty="0">
                <a:effectLst/>
                <a:latin typeface="Calibri" panose="020F0502020204030204" pitchFamily="34" charset="0"/>
                <a:ea typeface="Calibri" panose="020F0502020204030204" pitchFamily="34" charset="0"/>
                <a:cs typeface="Times New Roman" panose="02020603050405020304" pitchFamily="18" charset="0"/>
              </a:rPr>
              <a:t>selección</a:t>
            </a:r>
            <a:r>
              <a:rPr lang="es-AR" sz="1600" dirty="0">
                <a:effectLst/>
                <a:latin typeface="Calibri" panose="020F0502020204030204" pitchFamily="34" charset="0"/>
                <a:ea typeface="Calibri" panose="020F0502020204030204" pitchFamily="34" charset="0"/>
                <a:cs typeface="Times New Roman" panose="02020603050405020304" pitchFamily="18" charset="0"/>
              </a:rPr>
              <a:t> y la </a:t>
            </a:r>
            <a:r>
              <a:rPr lang="es-AR" sz="1600" i="1" dirty="0">
                <a:effectLst/>
                <a:latin typeface="Calibri" panose="020F0502020204030204" pitchFamily="34" charset="0"/>
                <a:ea typeface="Calibri" panose="020F0502020204030204" pitchFamily="34" charset="0"/>
                <a:cs typeface="Times New Roman" panose="02020603050405020304" pitchFamily="18" charset="0"/>
              </a:rPr>
              <a:t>recepción</a:t>
            </a:r>
            <a:r>
              <a:rPr lang="es-AR" sz="1600" dirty="0">
                <a:effectLst/>
                <a:latin typeface="Calibri" panose="020F0502020204030204" pitchFamily="34" charset="0"/>
                <a:ea typeface="Calibri" panose="020F0502020204030204" pitchFamily="34" charset="0"/>
                <a:cs typeface="Times New Roman" panose="02020603050405020304" pitchFamily="18" charset="0"/>
              </a:rPr>
              <a:t>: en la primera, los alumnos escogen un ejemplo entre varios y buscan en él los atributos esenciales del concepto; y en la segunda, el profesor facilita los ejemplos agrupados y los alumnos buscan el concepto conforme a los rasgos que se repiten. Esta técnica facilita que los alumnos sean capaces de discriminar sistemáticamente la diversidad del medio, distinguiendo las características similares y opuestas que se dan en los casos analizados </a:t>
            </a:r>
            <a:r>
              <a:rPr lang="es-MX" sz="1600" dirty="0">
                <a:latin typeface="Calibri" panose="020F0502020204030204" pitchFamily="34" charset="0"/>
                <a:ea typeface="Calibri" panose="020F0502020204030204" pitchFamily="34" charset="0"/>
                <a:cs typeface="Times New Roman" panose="02020603050405020304" pitchFamily="18" charset="0"/>
              </a:rPr>
              <a:t>(Dowding, </a:t>
            </a:r>
            <a:r>
              <a:rPr lang="es-MX" sz="1600" dirty="0" smtClean="0">
                <a:latin typeface="Calibri" panose="020F0502020204030204" pitchFamily="34" charset="0"/>
                <a:ea typeface="Calibri" panose="020F0502020204030204" pitchFamily="34" charset="0"/>
                <a:cs typeface="Times New Roman" panose="02020603050405020304" pitchFamily="18" charset="0"/>
              </a:rPr>
              <a:t>2005).</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172" name="Picture 4" descr="Teorías del aprendizaje según Bruner">
            <a:extLst>
              <a:ext uri="{FF2B5EF4-FFF2-40B4-BE49-F238E27FC236}">
                <a16:creationId xmlns:a16="http://schemas.microsoft.com/office/drawing/2014/main" id="{889D2C2A-C65C-2DE1-C547-181A92EC62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9137" y="4962880"/>
            <a:ext cx="2550472" cy="17725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8238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E237DAF-674A-FA9C-4BE8-B5CBDF998831}"/>
              </a:ext>
            </a:extLst>
          </p:cNvPr>
          <p:cNvSpPr txBox="1"/>
          <p:nvPr/>
        </p:nvSpPr>
        <p:spPr>
          <a:xfrm>
            <a:off x="1259041" y="1475952"/>
            <a:ext cx="10168667" cy="2559675"/>
          </a:xfrm>
          <a:prstGeom prst="rect">
            <a:avLst/>
          </a:prstGeom>
          <a:noFill/>
        </p:spPr>
        <p:txBody>
          <a:bodyPr wrap="square">
            <a:spAutoFit/>
          </a:bodyPr>
          <a:lstStyle/>
          <a:p>
            <a:pPr algn="ctr">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El aprendizaje por descubrimiento es la teoría más conocida de Bruner, es un método de aprendizaje en el que el alumno descubre nuevos contenidos de forma inductiva.</a:t>
            </a:r>
          </a:p>
          <a:p>
            <a:pPr algn="ctr">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El objetivo del aprendizaje por descubrimiento es que los alumnos lleguen a descubrir cómo funcionan las cosas de un modo activo y constructivo. Su enfoque se dirige a favorecer capacidades y habilidades para la expresión verbal y escrita, la imaginación, la representación mental, la solución de problemas y la flexibilidad metal</a:t>
            </a:r>
          </a:p>
          <a:p>
            <a:pPr algn="ctr">
              <a:lnSpc>
                <a:spcPct val="150000"/>
              </a:lnSpc>
              <a:spcAft>
                <a:spcPts val="800"/>
              </a:spcAft>
            </a:pPr>
            <a:r>
              <a:rPr lang="es-MX" sz="1600" dirty="0">
                <a:latin typeface="Calibri" panose="020F0502020204030204" pitchFamily="34" charset="0"/>
                <a:ea typeface="Calibri" panose="020F0502020204030204" pitchFamily="34" charset="0"/>
                <a:cs typeface="Times New Roman" panose="02020603050405020304" pitchFamily="18" charset="0"/>
              </a:rPr>
              <a:t>(Macazana, Sito y Romero, 2021</a:t>
            </a:r>
            <a:r>
              <a:rPr lang="es-MX" sz="1600" dirty="0" smtClean="0">
                <a:latin typeface="Calibri" panose="020F0502020204030204" pitchFamily="34" charset="0"/>
                <a:ea typeface="Calibri" panose="020F0502020204030204" pitchFamily="34" charset="0"/>
                <a:cs typeface="Times New Roman" panose="02020603050405020304" pitchFamily="18" charset="0"/>
              </a:rPr>
              <a:t>).</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194" name="Picture 2" descr="BRUNER Y EL APRENDIZAJE POR DESCUBRIMIENTO">
            <a:extLst>
              <a:ext uri="{FF2B5EF4-FFF2-40B4-BE49-F238E27FC236}">
                <a16:creationId xmlns:a16="http://schemas.microsoft.com/office/drawing/2014/main" id="{2632EA8D-5464-DD96-A638-0DB789097D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5294" y="4335123"/>
            <a:ext cx="3505200" cy="2324100"/>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1548080" y="407015"/>
            <a:ext cx="9879628" cy="769441"/>
          </a:xfrm>
          <a:prstGeom prst="rect">
            <a:avLst/>
          </a:prstGeom>
          <a:noFill/>
        </p:spPr>
        <p:txBody>
          <a:bodyPr wrap="none" lIns="91440" tIns="45720" rIns="91440" bIns="45720">
            <a:spAutoFit/>
          </a:bodyPr>
          <a:lstStyle/>
          <a:p>
            <a:pPr algn="ctr"/>
            <a:r>
              <a:rPr lang="es-ES" sz="4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APRENDIZAJE POR DESCUBRIMIENTO</a:t>
            </a:r>
          </a:p>
        </p:txBody>
      </p:sp>
    </p:spTree>
    <p:extLst>
      <p:ext uri="{BB962C8B-B14F-4D97-AF65-F5344CB8AC3E}">
        <p14:creationId xmlns:p14="http://schemas.microsoft.com/office/powerpoint/2010/main" val="1910459987"/>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{C16E6541-1FE6-7D47-A049-DFD5D3A01497}tf10001069</Template>
  <TotalTime>204</TotalTime>
  <Words>739</Words>
  <Application>Microsoft Office PowerPoint</Application>
  <PresentationFormat>Panorámica</PresentationFormat>
  <Paragraphs>50</Paragraphs>
  <Slides>13</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13</vt:i4>
      </vt:variant>
    </vt:vector>
  </HeadingPairs>
  <TitlesOfParts>
    <vt:vector size="21" baseType="lpstr">
      <vt:lpstr>Arial</vt:lpstr>
      <vt:lpstr>Calibri</vt:lpstr>
      <vt:lpstr>Century Gothic</vt:lpstr>
      <vt:lpstr>Gill Sans Ultra Bold</vt:lpstr>
      <vt:lpstr>Source Sans Pro</vt:lpstr>
      <vt:lpstr>Times New Roman</vt:lpstr>
      <vt:lpstr>Wingdings 3</vt:lpstr>
      <vt:lpstr>Espiral</vt:lpstr>
      <vt:lpstr>BRUNER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BRUNER</dc:title>
  <dc:creator>Microsoft Office User</dc:creator>
  <cp:lastModifiedBy>Less</cp:lastModifiedBy>
  <cp:revision>15</cp:revision>
  <dcterms:created xsi:type="dcterms:W3CDTF">2022-06-26T17:16:08Z</dcterms:created>
  <dcterms:modified xsi:type="dcterms:W3CDTF">2022-11-06T20:58:21Z</dcterms:modified>
</cp:coreProperties>
</file>