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08"/>
    <p:restoredTop sz="95161"/>
  </p:normalViewPr>
  <p:slideViewPr>
    <p:cSldViewPr snapToGrid="0" snapToObjects="1">
      <p:cViewPr varScale="1">
        <p:scale>
          <a:sx n="73" d="100"/>
          <a:sy n="73" d="100"/>
        </p:scale>
        <p:origin x="59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9D9FFE0-D00F-4947-9F3D-3854BD39D178}" type="datetimeFigureOut">
              <a:rPr lang="es-MX" smtClean="0"/>
              <a:t>16/10/2022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9F77E35-9F6D-D343-86F3-4F99A9968879}" type="slidenum">
              <a:rPr lang="es-MX" smtClean="0"/>
              <a:t>‹Nº›</a:t>
            </a:fld>
            <a:endParaRPr lang="es-MX"/>
          </a:p>
        </p:txBody>
      </p:sp>
    </p:spTree>
    <p:extLst>
      <p:ext uri="{BB962C8B-B14F-4D97-AF65-F5344CB8AC3E}">
        <p14:creationId xmlns:p14="http://schemas.microsoft.com/office/powerpoint/2010/main" val="60533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9D9FFE0-D00F-4947-9F3D-3854BD39D178}" type="datetimeFigureOut">
              <a:rPr lang="es-MX" smtClean="0"/>
              <a:t>16/10/2022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69F77E35-9F6D-D343-86F3-4F99A9968879}" type="slidenum">
              <a:rPr lang="es-MX" smtClean="0"/>
              <a:t>‹Nº›</a:t>
            </a:fld>
            <a:endParaRPr lang="es-MX"/>
          </a:p>
        </p:txBody>
      </p:sp>
    </p:spTree>
    <p:extLst>
      <p:ext uri="{BB962C8B-B14F-4D97-AF65-F5344CB8AC3E}">
        <p14:creationId xmlns:p14="http://schemas.microsoft.com/office/powerpoint/2010/main" val="3058666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9D9FFE0-D00F-4947-9F3D-3854BD39D178}" type="datetimeFigureOut">
              <a:rPr lang="es-MX" smtClean="0"/>
              <a:t>16/10/2022</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69F77E35-9F6D-D343-86F3-4F99A9968879}" type="slidenum">
              <a:rPr lang="es-MX" smtClean="0"/>
              <a:t>‹Nº›</a:t>
            </a:fld>
            <a:endParaRPr lang="es-MX"/>
          </a:p>
        </p:txBody>
      </p:sp>
    </p:spTree>
    <p:extLst>
      <p:ext uri="{BB962C8B-B14F-4D97-AF65-F5344CB8AC3E}">
        <p14:creationId xmlns:p14="http://schemas.microsoft.com/office/powerpoint/2010/main" val="11127939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9D9FFE0-D00F-4947-9F3D-3854BD39D178}" type="datetimeFigureOut">
              <a:rPr lang="es-MX" smtClean="0"/>
              <a:t>16/10/2022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9F77E35-9F6D-D343-86F3-4F99A9968879}" type="slidenum">
              <a:rPr lang="es-MX" smtClean="0"/>
              <a:t>‹Nº›</a:t>
            </a:fld>
            <a:endParaRPr lang="es-MX"/>
          </a:p>
        </p:txBody>
      </p:sp>
    </p:spTree>
    <p:extLst>
      <p:ext uri="{BB962C8B-B14F-4D97-AF65-F5344CB8AC3E}">
        <p14:creationId xmlns:p14="http://schemas.microsoft.com/office/powerpoint/2010/main" val="23414371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9D9FFE0-D00F-4947-9F3D-3854BD39D178}" type="datetimeFigureOut">
              <a:rPr lang="es-MX" smtClean="0"/>
              <a:t>16/10/2022</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69F77E35-9F6D-D343-86F3-4F99A9968879}" type="slidenum">
              <a:rPr lang="es-MX" smtClean="0"/>
              <a:t>‹Nº›</a:t>
            </a:fld>
            <a:endParaRPr lang="es-MX"/>
          </a:p>
        </p:txBody>
      </p:sp>
    </p:spTree>
    <p:extLst>
      <p:ext uri="{BB962C8B-B14F-4D97-AF65-F5344CB8AC3E}">
        <p14:creationId xmlns:p14="http://schemas.microsoft.com/office/powerpoint/2010/main" val="419411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49D9FFE0-D00F-4947-9F3D-3854BD39D178}" type="datetimeFigureOut">
              <a:rPr lang="es-MX" smtClean="0"/>
              <a:t>16/10/2022</a:t>
            </a:fld>
            <a:endParaRPr lang="es-MX"/>
          </a:p>
        </p:txBody>
      </p:sp>
      <p:sp>
        <p:nvSpPr>
          <p:cNvPr id="9" name="Footer Placeholder 8"/>
          <p:cNvSpPr>
            <a:spLocks noGrp="1"/>
          </p:cNvSpPr>
          <p:nvPr>
            <p:ph type="ftr" sz="quarter" idx="11"/>
          </p:nvPr>
        </p:nvSpPr>
        <p:spPr/>
        <p:txBody>
          <a:bodyPr/>
          <a:lstStyle/>
          <a:p>
            <a:endParaRPr lang="es-MX"/>
          </a:p>
        </p:txBody>
      </p:sp>
      <p:sp>
        <p:nvSpPr>
          <p:cNvPr id="10" name="Slide Number Placeholder 9"/>
          <p:cNvSpPr>
            <a:spLocks noGrp="1"/>
          </p:cNvSpPr>
          <p:nvPr>
            <p:ph type="sldNum" sz="quarter" idx="12"/>
          </p:nvPr>
        </p:nvSpPr>
        <p:spPr/>
        <p:txBody>
          <a:bodyPr/>
          <a:lstStyle/>
          <a:p>
            <a:fld id="{69F77E35-9F6D-D343-86F3-4F99A9968879}" type="slidenum">
              <a:rPr lang="es-MX" smtClean="0"/>
              <a:t>‹Nº›</a:t>
            </a:fld>
            <a:endParaRPr lang="es-MX"/>
          </a:p>
        </p:txBody>
      </p:sp>
    </p:spTree>
    <p:extLst>
      <p:ext uri="{BB962C8B-B14F-4D97-AF65-F5344CB8AC3E}">
        <p14:creationId xmlns:p14="http://schemas.microsoft.com/office/powerpoint/2010/main" val="4250873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49D9FFE0-D00F-4947-9F3D-3854BD39D178}" type="datetimeFigureOut">
              <a:rPr lang="es-MX" smtClean="0"/>
              <a:t>16/10/2022</a:t>
            </a:fld>
            <a:endParaRPr lang="es-MX"/>
          </a:p>
        </p:txBody>
      </p:sp>
      <p:sp>
        <p:nvSpPr>
          <p:cNvPr id="11" name="Footer Placeholder 10"/>
          <p:cNvSpPr>
            <a:spLocks noGrp="1"/>
          </p:cNvSpPr>
          <p:nvPr>
            <p:ph type="ftr" sz="quarter" idx="11"/>
          </p:nvPr>
        </p:nvSpPr>
        <p:spPr/>
        <p:txBody>
          <a:bodyPr/>
          <a:lstStyle/>
          <a:p>
            <a:endParaRPr lang="es-MX"/>
          </a:p>
        </p:txBody>
      </p:sp>
      <p:sp>
        <p:nvSpPr>
          <p:cNvPr id="12" name="Slide Number Placeholder 11"/>
          <p:cNvSpPr>
            <a:spLocks noGrp="1"/>
          </p:cNvSpPr>
          <p:nvPr>
            <p:ph type="sldNum" sz="quarter" idx="12"/>
          </p:nvPr>
        </p:nvSpPr>
        <p:spPr/>
        <p:txBody>
          <a:bodyPr/>
          <a:lstStyle/>
          <a:p>
            <a:fld id="{69F77E35-9F6D-D343-86F3-4F99A9968879}" type="slidenum">
              <a:rPr lang="es-MX" smtClean="0"/>
              <a:t>‹Nº›</a:t>
            </a:fld>
            <a:endParaRPr lang="es-MX"/>
          </a:p>
        </p:txBody>
      </p:sp>
    </p:spTree>
    <p:extLst>
      <p:ext uri="{BB962C8B-B14F-4D97-AF65-F5344CB8AC3E}">
        <p14:creationId xmlns:p14="http://schemas.microsoft.com/office/powerpoint/2010/main" val="2611862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49D9FFE0-D00F-4947-9F3D-3854BD39D178}" type="datetimeFigureOut">
              <a:rPr lang="es-MX" smtClean="0"/>
              <a:t>16/10/2022</a:t>
            </a:fld>
            <a:endParaRPr lang="es-MX"/>
          </a:p>
        </p:txBody>
      </p:sp>
      <p:sp>
        <p:nvSpPr>
          <p:cNvPr id="7" name="Footer Placeholder 6"/>
          <p:cNvSpPr>
            <a:spLocks noGrp="1"/>
          </p:cNvSpPr>
          <p:nvPr>
            <p:ph type="ftr" sz="quarter" idx="11"/>
          </p:nvPr>
        </p:nvSpPr>
        <p:spPr/>
        <p:txBody>
          <a:bodyPr/>
          <a:lstStyle/>
          <a:p>
            <a:endParaRPr lang="es-MX"/>
          </a:p>
        </p:txBody>
      </p:sp>
      <p:sp>
        <p:nvSpPr>
          <p:cNvPr id="8" name="Slide Number Placeholder 7"/>
          <p:cNvSpPr>
            <a:spLocks noGrp="1"/>
          </p:cNvSpPr>
          <p:nvPr>
            <p:ph type="sldNum" sz="quarter" idx="12"/>
          </p:nvPr>
        </p:nvSpPr>
        <p:spPr/>
        <p:txBody>
          <a:bodyPr/>
          <a:lstStyle/>
          <a:p>
            <a:fld id="{69F77E35-9F6D-D343-86F3-4F99A9968879}" type="slidenum">
              <a:rPr lang="es-MX" smtClean="0"/>
              <a:t>‹Nº›</a:t>
            </a:fld>
            <a:endParaRPr lang="es-MX"/>
          </a:p>
        </p:txBody>
      </p:sp>
    </p:spTree>
    <p:extLst>
      <p:ext uri="{BB962C8B-B14F-4D97-AF65-F5344CB8AC3E}">
        <p14:creationId xmlns:p14="http://schemas.microsoft.com/office/powerpoint/2010/main" val="3768636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9D9FFE0-D00F-4947-9F3D-3854BD39D178}" type="datetimeFigureOut">
              <a:rPr lang="es-MX" smtClean="0"/>
              <a:t>16/10/2022</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69F77E35-9F6D-D343-86F3-4F99A9968879}" type="slidenum">
              <a:rPr lang="es-MX" smtClean="0"/>
              <a:t>‹Nº›</a:t>
            </a:fld>
            <a:endParaRPr lang="es-MX"/>
          </a:p>
        </p:txBody>
      </p:sp>
    </p:spTree>
    <p:extLst>
      <p:ext uri="{BB962C8B-B14F-4D97-AF65-F5344CB8AC3E}">
        <p14:creationId xmlns:p14="http://schemas.microsoft.com/office/powerpoint/2010/main" val="2369081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49D9FFE0-D00F-4947-9F3D-3854BD39D178}" type="datetimeFigureOut">
              <a:rPr lang="es-MX" smtClean="0"/>
              <a:t>16/10/2022</a:t>
            </a:fld>
            <a:endParaRPr lang="es-MX"/>
          </a:p>
        </p:txBody>
      </p:sp>
      <p:sp>
        <p:nvSpPr>
          <p:cNvPr id="9" name="Footer Placeholder 8"/>
          <p:cNvSpPr>
            <a:spLocks noGrp="1"/>
          </p:cNvSpPr>
          <p:nvPr>
            <p:ph type="ftr" sz="quarter" idx="11"/>
          </p:nvPr>
        </p:nvSpPr>
        <p:spPr/>
        <p:txBody>
          <a:bodyPr/>
          <a:lstStyle/>
          <a:p>
            <a:endParaRPr lang="es-MX"/>
          </a:p>
        </p:txBody>
      </p:sp>
      <p:sp>
        <p:nvSpPr>
          <p:cNvPr id="10" name="Slide Number Placeholder 9"/>
          <p:cNvSpPr>
            <a:spLocks noGrp="1"/>
          </p:cNvSpPr>
          <p:nvPr>
            <p:ph type="sldNum" sz="quarter" idx="12"/>
          </p:nvPr>
        </p:nvSpPr>
        <p:spPr/>
        <p:txBody>
          <a:bodyPr/>
          <a:lstStyle/>
          <a:p>
            <a:fld id="{69F77E35-9F6D-D343-86F3-4F99A9968879}" type="slidenum">
              <a:rPr lang="es-MX" smtClean="0"/>
              <a:t>‹Nº›</a:t>
            </a:fld>
            <a:endParaRPr lang="es-MX"/>
          </a:p>
        </p:txBody>
      </p:sp>
    </p:spTree>
    <p:extLst>
      <p:ext uri="{BB962C8B-B14F-4D97-AF65-F5344CB8AC3E}">
        <p14:creationId xmlns:p14="http://schemas.microsoft.com/office/powerpoint/2010/main" val="2575145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p>
            <a:fld id="{49D9FFE0-D00F-4947-9F3D-3854BD39D178}" type="datetimeFigureOut">
              <a:rPr lang="es-MX" smtClean="0"/>
              <a:t>16/10/2022</a:t>
            </a:fld>
            <a:endParaRPr lang="es-MX"/>
          </a:p>
        </p:txBody>
      </p:sp>
      <p:sp>
        <p:nvSpPr>
          <p:cNvPr id="9" name="Footer Placeholder 8"/>
          <p:cNvSpPr>
            <a:spLocks noGrp="1"/>
          </p:cNvSpPr>
          <p:nvPr>
            <p:ph type="ftr" sz="quarter" idx="11"/>
          </p:nvPr>
        </p:nvSpPr>
        <p:spPr>
          <a:xfrm>
            <a:off x="3499101" y="6356350"/>
            <a:ext cx="5911517" cy="365125"/>
          </a:xfrm>
        </p:spPr>
        <p:txBody>
          <a:bodyPr/>
          <a:lstStyle/>
          <a:p>
            <a:endParaRPr lang="es-MX"/>
          </a:p>
        </p:txBody>
      </p:sp>
      <p:sp>
        <p:nvSpPr>
          <p:cNvPr id="10" name="Slide Number Placeholder 9"/>
          <p:cNvSpPr>
            <a:spLocks noGrp="1"/>
          </p:cNvSpPr>
          <p:nvPr>
            <p:ph type="sldNum" sz="quarter" idx="12"/>
          </p:nvPr>
        </p:nvSpPr>
        <p:spPr/>
        <p:txBody>
          <a:bodyPr/>
          <a:lstStyle/>
          <a:p>
            <a:fld id="{69F77E35-9F6D-D343-86F3-4F99A9968879}" type="slidenum">
              <a:rPr lang="es-MX" smtClean="0"/>
              <a:t>‹Nº›</a:t>
            </a:fld>
            <a:endParaRPr lang="es-MX"/>
          </a:p>
        </p:txBody>
      </p:sp>
    </p:spTree>
    <p:extLst>
      <p:ext uri="{BB962C8B-B14F-4D97-AF65-F5344CB8AC3E}">
        <p14:creationId xmlns:p14="http://schemas.microsoft.com/office/powerpoint/2010/main" val="496387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49D9FFE0-D00F-4947-9F3D-3854BD39D178}" type="datetimeFigureOut">
              <a:rPr lang="es-MX" smtClean="0"/>
              <a:t>16/10/2022</a:t>
            </a:fld>
            <a:endParaRPr lang="es-MX"/>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s-MX"/>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69F77E35-9F6D-D343-86F3-4F99A9968879}" type="slidenum">
              <a:rPr lang="es-MX" smtClean="0"/>
              <a:t>‹Nº›</a:t>
            </a:fld>
            <a:endParaRPr lang="es-MX"/>
          </a:p>
        </p:txBody>
      </p:sp>
    </p:spTree>
    <p:extLst>
      <p:ext uri="{BB962C8B-B14F-4D97-AF65-F5344CB8AC3E}">
        <p14:creationId xmlns:p14="http://schemas.microsoft.com/office/powerpoint/2010/main" val="8379954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www.redalyc.org/pdf/356/35630907.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030493-4E91-A082-3627-5FD6DBBFBD0F}"/>
              </a:ext>
            </a:extLst>
          </p:cNvPr>
          <p:cNvSpPr>
            <a:spLocks noGrp="1"/>
          </p:cNvSpPr>
          <p:nvPr>
            <p:ph type="ctrTitle"/>
          </p:nvPr>
        </p:nvSpPr>
        <p:spPr>
          <a:xfrm>
            <a:off x="971374" y="1828798"/>
            <a:ext cx="7315200" cy="2049663"/>
          </a:xfrm>
        </p:spPr>
        <p:txBody>
          <a:bodyPr>
            <a:normAutofit fontScale="90000"/>
          </a:bodyPr>
          <a:lstStyle/>
          <a:p>
            <a:pPr algn="ctr"/>
            <a:r>
              <a:rPr lang="es-MX" sz="4400" i="1" u="sng" dirty="0" smtClean="0">
                <a:latin typeface="American Typewriter" panose="02090604020004020304" pitchFamily="18" charset="77"/>
              </a:rPr>
              <a:t>CARACTERÍSTICAS </a:t>
            </a:r>
            <a:r>
              <a:rPr lang="es-MX" sz="4400" i="1" u="sng" dirty="0">
                <a:latin typeface="American Typewriter" panose="02090604020004020304" pitchFamily="18" charset="77"/>
              </a:rPr>
              <a:t>DE LAS ETAPAS DEL DESARROLLO DEL APRENDIZAJE</a:t>
            </a:r>
          </a:p>
        </p:txBody>
      </p:sp>
    </p:spTree>
    <p:extLst>
      <p:ext uri="{BB962C8B-B14F-4D97-AF65-F5344CB8AC3E}">
        <p14:creationId xmlns:p14="http://schemas.microsoft.com/office/powerpoint/2010/main" val="38393941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0167264-C83F-0096-A085-CF557F12E8CF}"/>
              </a:ext>
            </a:extLst>
          </p:cNvPr>
          <p:cNvSpPr txBox="1"/>
          <p:nvPr/>
        </p:nvSpPr>
        <p:spPr>
          <a:xfrm>
            <a:off x="3628962" y="713958"/>
            <a:ext cx="8050238" cy="5632311"/>
          </a:xfrm>
          <a:prstGeom prst="rect">
            <a:avLst/>
          </a:prstGeom>
          <a:noFill/>
        </p:spPr>
        <p:txBody>
          <a:bodyPr wrap="square">
            <a:spAutoFit/>
          </a:bodyPr>
          <a:lstStyle/>
          <a:p>
            <a:pPr algn="just">
              <a:lnSpc>
                <a:spcPct val="150000"/>
              </a:lnSpc>
            </a:pPr>
            <a:r>
              <a:rPr lang="es-MX" sz="1800" b="0" dirty="0">
                <a:effectLst/>
                <a:latin typeface="Calibri" panose="020F0502020204030204" pitchFamily="34" charset="0"/>
                <a:cs typeface="Calibri" panose="020F0502020204030204" pitchFamily="34" charset="0"/>
              </a:rPr>
              <a:t>El método </a:t>
            </a:r>
            <a:r>
              <a:rPr lang="es-MX" sz="2400" b="1" i="1" dirty="0">
                <a:effectLst/>
                <a:latin typeface="Calibri" panose="020F0502020204030204" pitchFamily="34" charset="0"/>
                <a:cs typeface="Calibri" panose="020F0502020204030204" pitchFamily="34" charset="0"/>
              </a:rPr>
              <a:t>clínico-crítico</a:t>
            </a:r>
            <a:r>
              <a:rPr lang="es-MX" sz="1800" b="0" dirty="0">
                <a:effectLst/>
                <a:latin typeface="Calibri" panose="020F0502020204030204" pitchFamily="34" charset="0"/>
                <a:cs typeface="Calibri" panose="020F0502020204030204" pitchFamily="34" charset="0"/>
              </a:rPr>
              <a:t> constituyó una innovación metodológica en el campo de la psicología del desarrollo, anteriormente caracterizada por la observación pura o por las técnicas psicométricas de experimentación Actualmente, continua siendo considerado como parte del núcleo que define la tradición de la epistemología genética.</a:t>
            </a:r>
          </a:p>
          <a:p>
            <a:pPr algn="just">
              <a:lnSpc>
                <a:spcPct val="150000"/>
              </a:lnSpc>
            </a:pPr>
            <a:r>
              <a:rPr lang="es-MX" sz="1800" b="0" dirty="0" smtClean="0">
                <a:effectLst/>
                <a:latin typeface="Calibri" panose="020F0502020204030204" pitchFamily="34" charset="0"/>
                <a:cs typeface="Calibri" panose="020F0502020204030204" pitchFamily="34" charset="0"/>
              </a:rPr>
              <a:t>A </a:t>
            </a:r>
            <a:r>
              <a:rPr lang="es-MX" sz="1800" b="0" dirty="0">
                <a:effectLst/>
                <a:latin typeface="Calibri" panose="020F0502020204030204" pitchFamily="34" charset="0"/>
                <a:cs typeface="Calibri" panose="020F0502020204030204" pitchFamily="34" charset="0"/>
              </a:rPr>
              <a:t>partir del método, la teoría psicogenética se proponía entonces reunir los datos necesarios para establecer la psicogénesis de diferentes ideas infantiles. Su puesta en práctica consta básicamente de una entrevista en la que se atiende a la interacción permanente entre las preguntas del investigador y las respuestas de los niños: ciertas preguntas se plantean al entrevistado, dándole el tiempo necesario para que realice todas las asociaciones que crea pertinentes, a la vez que el investigador mantiene una especial atención a estos encadenamientos con el fin de realizar una nueva pregunta centrada en la respuesta recibida. </a:t>
            </a:r>
            <a:endParaRPr lang="es-MX" dirty="0">
              <a:latin typeface="Calibri" panose="020F0502020204030204" pitchFamily="34" charset="0"/>
              <a:cs typeface="Calibri" panose="020F0502020204030204" pitchFamily="34" charset="0"/>
            </a:endParaRPr>
          </a:p>
        </p:txBody>
      </p:sp>
      <p:pic>
        <p:nvPicPr>
          <p:cNvPr id="8194" name="Picture 2" descr="La etapa de las operaciones concretas del desarrollo de Piaget - La Mente  es Maravillosa">
            <a:extLst>
              <a:ext uri="{FF2B5EF4-FFF2-40B4-BE49-F238E27FC236}">
                <a16:creationId xmlns:a16="http://schemas.microsoft.com/office/drawing/2014/main" id="{7ECDE430-0C13-C577-F19A-151E723C5E7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2292" y="2293033"/>
            <a:ext cx="3080826" cy="20538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09010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3589020" y="1995352"/>
            <a:ext cx="7906294" cy="2585323"/>
          </a:xfrm>
          <a:prstGeom prst="rect">
            <a:avLst/>
          </a:prstGeom>
          <a:noFill/>
        </p:spPr>
        <p:txBody>
          <a:bodyPr wrap="square" rtlCol="0">
            <a:spAutoFit/>
          </a:bodyPr>
          <a:lstStyle/>
          <a:p>
            <a:r>
              <a:rPr lang="es-MX" dirty="0" smtClean="0"/>
              <a:t>BIBLIOGRAFÍA:</a:t>
            </a:r>
          </a:p>
          <a:p>
            <a:endParaRPr lang="es-MX" dirty="0"/>
          </a:p>
          <a:p>
            <a:r>
              <a:rPr lang="es-MX" dirty="0" smtClean="0">
                <a:latin typeface="Calibri" panose="020F0502020204030204" pitchFamily="34" charset="0"/>
                <a:cs typeface="Calibri" panose="020F0502020204030204" pitchFamily="34" charset="0"/>
              </a:rPr>
              <a:t>          Vielma, E. &amp; Salas, M. (2000). Aportes de las teorías de Vygotsky, Piaget, Bandura y Bruner: Paralelismo en sus posiciones en relación con el desarrollo. </a:t>
            </a:r>
          </a:p>
          <a:p>
            <a:r>
              <a:rPr lang="es-MX" i="1" dirty="0" smtClean="0">
                <a:latin typeface="Calibri" panose="020F0502020204030204" pitchFamily="34" charset="0"/>
                <a:cs typeface="Calibri" panose="020F0502020204030204" pitchFamily="34" charset="0"/>
              </a:rPr>
              <a:t>Redalyc</a:t>
            </a:r>
            <a:r>
              <a:rPr lang="es-MX" dirty="0" smtClean="0">
                <a:latin typeface="Calibri" panose="020F0502020204030204" pitchFamily="34" charset="0"/>
                <a:cs typeface="Calibri" panose="020F0502020204030204" pitchFamily="34" charset="0"/>
              </a:rPr>
              <a:t>. </a:t>
            </a:r>
            <a:r>
              <a:rPr lang="es-MX" i="1" dirty="0" smtClean="0">
                <a:latin typeface="Calibri" panose="020F0502020204030204" pitchFamily="34" charset="0"/>
                <a:cs typeface="Calibri" panose="020F0502020204030204" pitchFamily="34" charset="0"/>
              </a:rPr>
              <a:t>3</a:t>
            </a:r>
            <a:r>
              <a:rPr lang="es-MX" dirty="0" smtClean="0">
                <a:latin typeface="Calibri" panose="020F0502020204030204" pitchFamily="34" charset="0"/>
                <a:cs typeface="Calibri" panose="020F0502020204030204" pitchFamily="34" charset="0"/>
              </a:rPr>
              <a:t>(9), 32-40</a:t>
            </a:r>
            <a:r>
              <a:rPr lang="es-MX" dirty="0" smtClean="0">
                <a:latin typeface="Calibri" panose="020F0502020204030204" pitchFamily="34" charset="0"/>
                <a:cs typeface="Calibri" panose="020F0502020204030204" pitchFamily="34" charset="0"/>
              </a:rPr>
              <a:t>.</a:t>
            </a:r>
          </a:p>
          <a:p>
            <a:endParaRPr lang="es-MX" dirty="0">
              <a:latin typeface="Calibri" panose="020F0502020204030204" pitchFamily="34" charset="0"/>
              <a:cs typeface="Calibri" panose="020F0502020204030204" pitchFamily="34" charset="0"/>
            </a:endParaRPr>
          </a:p>
          <a:p>
            <a:r>
              <a:rPr lang="es-MX" dirty="0">
                <a:latin typeface="Calibri" panose="020F0502020204030204" pitchFamily="34" charset="0"/>
                <a:cs typeface="Calibri" panose="020F0502020204030204" pitchFamily="34" charset="0"/>
                <a:hlinkClick r:id="rId2"/>
              </a:rPr>
              <a:t>https://</a:t>
            </a:r>
            <a:r>
              <a:rPr lang="es-MX" dirty="0" smtClean="0">
                <a:latin typeface="Calibri" panose="020F0502020204030204" pitchFamily="34" charset="0"/>
                <a:cs typeface="Calibri" panose="020F0502020204030204" pitchFamily="34" charset="0"/>
                <a:hlinkClick r:id="rId2"/>
              </a:rPr>
              <a:t>www.redalyc.org/pdf/356/35630907.pdf</a:t>
            </a:r>
            <a:endParaRPr lang="es-MX" dirty="0" smtClean="0">
              <a:latin typeface="Calibri" panose="020F0502020204030204" pitchFamily="34" charset="0"/>
              <a:cs typeface="Calibri" panose="020F0502020204030204" pitchFamily="34" charset="0"/>
            </a:endParaRPr>
          </a:p>
          <a:p>
            <a:endParaRPr lang="es-MX" dirty="0">
              <a:latin typeface="Calibri" panose="020F0502020204030204" pitchFamily="34" charset="0"/>
              <a:cs typeface="Calibri" panose="020F0502020204030204" pitchFamily="34" charset="0"/>
            </a:endParaRPr>
          </a:p>
          <a:p>
            <a:endParaRPr lang="es-MX"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0532833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1BF9038E-F884-43E7-7D0A-94D772DF8D7C}"/>
              </a:ext>
            </a:extLst>
          </p:cNvPr>
          <p:cNvSpPr txBox="1"/>
          <p:nvPr/>
        </p:nvSpPr>
        <p:spPr>
          <a:xfrm>
            <a:off x="3963571" y="1909477"/>
            <a:ext cx="7220244" cy="3000821"/>
          </a:xfrm>
          <a:prstGeom prst="rect">
            <a:avLst/>
          </a:prstGeom>
          <a:noFill/>
        </p:spPr>
        <p:txBody>
          <a:bodyPr wrap="square">
            <a:spAutoFit/>
          </a:bodyPr>
          <a:lstStyle/>
          <a:p>
            <a:pPr algn="ctr">
              <a:lnSpc>
                <a:spcPct val="150000"/>
              </a:lnSpc>
            </a:pPr>
            <a:r>
              <a:rPr lang="es-MX" sz="1800" dirty="0">
                <a:effectLst/>
                <a:latin typeface="Calibri" panose="020F0502020204030204" pitchFamily="34" charset="0"/>
                <a:cs typeface="Calibri" panose="020F0502020204030204" pitchFamily="34" charset="0"/>
              </a:rPr>
              <a:t>El desarrollo intelectual requiere el desequilibrio de las estructuras y su modificación en el proceso de equilibración. Proceso que lleva de unos estadios de equilibrio transitorio a otros, pasando por múltiples desequilibrios y recalibraciones. De ahí que el desarrollo intelectual esté caracterizado por diferentes niveles de equilibrio. Aunque el desarrollo intelectual es un proceso </a:t>
            </a:r>
            <a:r>
              <a:rPr lang="es-MX" sz="1800" dirty="0" smtClean="0">
                <a:effectLst/>
                <a:latin typeface="Calibri" panose="020F0502020204030204" pitchFamily="34" charset="0"/>
                <a:cs typeface="Calibri" panose="020F0502020204030204" pitchFamily="34" charset="0"/>
              </a:rPr>
              <a:t>continuo, </a:t>
            </a:r>
            <a:r>
              <a:rPr lang="es-MX" sz="1800" dirty="0">
                <a:effectLst/>
                <a:latin typeface="Calibri" panose="020F0502020204030204" pitchFamily="34" charset="0"/>
                <a:cs typeface="Calibri" panose="020F0502020204030204" pitchFamily="34" charset="0"/>
              </a:rPr>
              <a:t>es descrito en una secuencia de estadios </a:t>
            </a:r>
            <a:r>
              <a:rPr lang="es-MX" sz="1800" dirty="0" smtClean="0">
                <a:effectLst/>
                <a:latin typeface="Calibri" panose="020F0502020204030204" pitchFamily="34" charset="0"/>
                <a:cs typeface="Calibri" panose="020F0502020204030204" pitchFamily="34" charset="0"/>
              </a:rPr>
              <a:t>diacrónicos</a:t>
            </a:r>
            <a:r>
              <a:rPr lang="es-MX" dirty="0" smtClean="0">
                <a:latin typeface="Calibri" panose="020F0502020204030204" pitchFamily="34" charset="0"/>
                <a:cs typeface="Calibri" panose="020F0502020204030204" pitchFamily="34" charset="0"/>
              </a:rPr>
              <a:t> (Vielma y Salas, 2000).</a:t>
            </a:r>
            <a:endParaRPr lang="es-MX" dirty="0">
              <a:latin typeface="Calibri" panose="020F0502020204030204" pitchFamily="34" charset="0"/>
              <a:cs typeface="Calibri" panose="020F0502020204030204" pitchFamily="34" charset="0"/>
            </a:endParaRPr>
          </a:p>
        </p:txBody>
      </p:sp>
      <p:pic>
        <p:nvPicPr>
          <p:cNvPr id="1026" name="Picture 2">
            <a:extLst>
              <a:ext uri="{FF2B5EF4-FFF2-40B4-BE49-F238E27FC236}">
                <a16:creationId xmlns:a16="http://schemas.microsoft.com/office/drawing/2014/main" id="{AC39494A-F33F-50C2-8CA3-E9F75B87E61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501" y="2190749"/>
            <a:ext cx="3181475" cy="2395319"/>
          </a:xfrm>
          <a:prstGeom prst="rect">
            <a:avLst/>
          </a:prstGeom>
          <a:noFill/>
          <a:extLst>
            <a:ext uri="{909E8E84-426E-40DD-AFC4-6F175D3DCCD1}">
              <a14:hiddenFill xmlns:a14="http://schemas.microsoft.com/office/drawing/2010/main">
                <a:solidFill>
                  <a:srgbClr val="FFFFFF"/>
                </a:solidFill>
              </a14:hiddenFill>
            </a:ext>
          </a:extLst>
        </p:spPr>
      </p:pic>
      <p:sp>
        <p:nvSpPr>
          <p:cNvPr id="2" name="Rectángulo 1"/>
          <p:cNvSpPr/>
          <p:nvPr/>
        </p:nvSpPr>
        <p:spPr>
          <a:xfrm>
            <a:off x="3780691" y="333702"/>
            <a:ext cx="6820605" cy="1446550"/>
          </a:xfrm>
          <a:prstGeom prst="rect">
            <a:avLst/>
          </a:prstGeom>
          <a:noFill/>
        </p:spPr>
        <p:txBody>
          <a:bodyPr wrap="square" lIns="91440" tIns="45720" rIns="91440" bIns="45720">
            <a:spAutoFit/>
          </a:bodyPr>
          <a:lstStyle/>
          <a:p>
            <a:pPr algn="ctr"/>
            <a:r>
              <a:rPr lang="es-ES" sz="4400" b="1" cap="none" spc="0" dirty="0" smtClean="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ETAPAS DEL DESARROLLO</a:t>
            </a:r>
            <a:endParaRPr lang="es-ES" sz="4400" b="1" cap="none" spc="0"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endParaRPr>
          </a:p>
        </p:txBody>
      </p:sp>
    </p:spTree>
    <p:extLst>
      <p:ext uri="{BB962C8B-B14F-4D97-AF65-F5344CB8AC3E}">
        <p14:creationId xmlns:p14="http://schemas.microsoft.com/office/powerpoint/2010/main" val="8700438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52C56D22-B233-0DD1-6F7D-42A78019FC57}"/>
              </a:ext>
            </a:extLst>
          </p:cNvPr>
          <p:cNvSpPr txBox="1"/>
          <p:nvPr/>
        </p:nvSpPr>
        <p:spPr>
          <a:xfrm>
            <a:off x="4287129" y="1007620"/>
            <a:ext cx="6995160" cy="4385816"/>
          </a:xfrm>
          <a:prstGeom prst="rect">
            <a:avLst/>
          </a:prstGeom>
          <a:noFill/>
        </p:spPr>
        <p:txBody>
          <a:bodyPr wrap="square">
            <a:spAutoFit/>
          </a:bodyPr>
          <a:lstStyle/>
          <a:p>
            <a:pPr algn="ctr">
              <a:lnSpc>
                <a:spcPct val="150000"/>
              </a:lnSpc>
            </a:pPr>
            <a:r>
              <a:rPr lang="es-MX" sz="2400" b="1" i="1" u="sng" dirty="0">
                <a:effectLst/>
                <a:latin typeface="Calibri" panose="020F0502020204030204" pitchFamily="34" charset="0"/>
                <a:cs typeface="Calibri" panose="020F0502020204030204" pitchFamily="34" charset="0"/>
              </a:rPr>
              <a:t>Estadio sensoriomotor (0-2 años).</a:t>
            </a:r>
          </a:p>
          <a:p>
            <a:pPr algn="just">
              <a:lnSpc>
                <a:spcPct val="150000"/>
              </a:lnSpc>
            </a:pPr>
            <a:r>
              <a:rPr lang="es-MX" sz="1800" dirty="0">
                <a:effectLst/>
                <a:latin typeface="Calibri" panose="020F0502020204030204" pitchFamily="34" charset="0"/>
                <a:cs typeface="Calibri" panose="020F0502020204030204" pitchFamily="34" charset="0"/>
              </a:rPr>
              <a:t/>
            </a:r>
            <a:br>
              <a:rPr lang="es-MX" sz="1800" dirty="0">
                <a:effectLst/>
                <a:latin typeface="Calibri" panose="020F0502020204030204" pitchFamily="34" charset="0"/>
                <a:cs typeface="Calibri" panose="020F0502020204030204" pitchFamily="34" charset="0"/>
              </a:rPr>
            </a:br>
            <a:r>
              <a:rPr lang="es-MX" sz="1800" dirty="0">
                <a:effectLst/>
                <a:latin typeface="Calibri" panose="020F0502020204030204" pitchFamily="34" charset="0"/>
                <a:cs typeface="Calibri" panose="020F0502020204030204" pitchFamily="34" charset="0"/>
              </a:rPr>
              <a:t>La inteligencia en esta fase es fundamentalmente práctica, ligada a lo sensorial y </a:t>
            </a:r>
            <a:r>
              <a:rPr lang="es-MX" dirty="0">
                <a:latin typeface="Calibri" panose="020F0502020204030204" pitchFamily="34" charset="0"/>
                <a:cs typeface="Calibri" panose="020F0502020204030204" pitchFamily="34" charset="0"/>
              </a:rPr>
              <a:t> </a:t>
            </a:r>
            <a:r>
              <a:rPr lang="es-MX" sz="1800" dirty="0">
                <a:effectLst/>
                <a:latin typeface="Calibri" panose="020F0502020204030204" pitchFamily="34" charset="0"/>
                <a:cs typeface="Calibri" panose="020F0502020204030204" pitchFamily="34" charset="0"/>
              </a:rPr>
              <a:t>a la acción motora. Una inteligencia que descansa sobre las acciones, los movimientos y las percepciones sin lenguaje. </a:t>
            </a:r>
          </a:p>
          <a:p>
            <a:pPr algn="just">
              <a:lnSpc>
                <a:spcPct val="150000"/>
              </a:lnSpc>
            </a:pPr>
            <a:endParaRPr lang="es-MX" dirty="0">
              <a:latin typeface="Calibri" panose="020F0502020204030204" pitchFamily="34" charset="0"/>
              <a:cs typeface="Calibri" panose="020F0502020204030204" pitchFamily="34" charset="0"/>
            </a:endParaRPr>
          </a:p>
          <a:p>
            <a:pPr algn="just">
              <a:lnSpc>
                <a:spcPct val="150000"/>
              </a:lnSpc>
            </a:pPr>
            <a:r>
              <a:rPr lang="es-MX" sz="1800" dirty="0">
                <a:effectLst/>
                <a:latin typeface="Calibri" panose="020F0502020204030204" pitchFamily="34" charset="0"/>
                <a:cs typeface="Calibri" panose="020F0502020204030204" pitchFamily="34" charset="0"/>
              </a:rPr>
              <a:t>Como logros destacables, el establecimiento de una conducta intencional, construcción de concepto de objeto permanente y de las primeras representaciones, y el acceso a una incipiente </a:t>
            </a:r>
            <a:r>
              <a:rPr lang="es-MX" sz="1800" dirty="0" smtClean="0">
                <a:effectLst/>
                <a:latin typeface="Calibri" panose="020F0502020204030204" pitchFamily="34" charset="0"/>
                <a:cs typeface="Calibri" panose="020F0502020204030204" pitchFamily="34" charset="0"/>
              </a:rPr>
              <a:t>función simbólica</a:t>
            </a:r>
            <a:r>
              <a:rPr lang="es-MX" dirty="0" smtClean="0">
                <a:latin typeface="Calibri" panose="020F0502020204030204" pitchFamily="34" charset="0"/>
                <a:cs typeface="Calibri" panose="020F0502020204030204" pitchFamily="34" charset="0"/>
              </a:rPr>
              <a:t> </a:t>
            </a:r>
            <a:r>
              <a:rPr lang="es-MX" dirty="0">
                <a:latin typeface="Calibri" panose="020F0502020204030204" pitchFamily="34" charset="0"/>
                <a:cs typeface="Calibri" panose="020F0502020204030204" pitchFamily="34" charset="0"/>
              </a:rPr>
              <a:t>(Vielma y Salas, 2000).</a:t>
            </a:r>
          </a:p>
        </p:txBody>
      </p:sp>
      <p:pic>
        <p:nvPicPr>
          <p:cNvPr id="2050" name="Picture 2" descr="Qué es la etapa sensoriomotora del desarrollo de Piaget?">
            <a:extLst>
              <a:ext uri="{FF2B5EF4-FFF2-40B4-BE49-F238E27FC236}">
                <a16:creationId xmlns:a16="http://schemas.microsoft.com/office/drawing/2014/main" id="{AEB3FEEB-33FF-025D-0E9C-D35DB6BCA0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519728"/>
            <a:ext cx="3394613" cy="18185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602656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38AE587-E475-EBD1-1AB9-72707BB4DF8C}"/>
              </a:ext>
            </a:extLst>
          </p:cNvPr>
          <p:cNvSpPr txBox="1"/>
          <p:nvPr/>
        </p:nvSpPr>
        <p:spPr>
          <a:xfrm>
            <a:off x="3752556" y="765129"/>
            <a:ext cx="7600071" cy="4850687"/>
          </a:xfrm>
          <a:prstGeom prst="rect">
            <a:avLst/>
          </a:prstGeom>
          <a:noFill/>
        </p:spPr>
        <p:txBody>
          <a:bodyPr wrap="square">
            <a:spAutoFit/>
          </a:bodyPr>
          <a:lstStyle/>
          <a:p>
            <a:pPr algn="ctr"/>
            <a:r>
              <a:rPr lang="es-MX" sz="2400" b="1" i="1" u="sng" dirty="0">
                <a:effectLst/>
                <a:latin typeface="Calibri" panose="020F0502020204030204" pitchFamily="34" charset="0"/>
                <a:cs typeface="Calibri" panose="020F0502020204030204" pitchFamily="34" charset="0"/>
              </a:rPr>
              <a:t>Estadio preoperatorio (2-7 años).</a:t>
            </a:r>
            <a:r>
              <a:rPr lang="es-MX" sz="1800" dirty="0">
                <a:effectLst/>
                <a:latin typeface="Calibri" panose="020F0502020204030204" pitchFamily="34" charset="0"/>
                <a:cs typeface="Calibri" panose="020F0502020204030204" pitchFamily="34" charset="0"/>
              </a:rPr>
              <a:t/>
            </a:r>
            <a:br>
              <a:rPr lang="es-MX" sz="1800" dirty="0">
                <a:effectLst/>
                <a:latin typeface="Calibri" panose="020F0502020204030204" pitchFamily="34" charset="0"/>
                <a:cs typeface="Calibri" panose="020F0502020204030204" pitchFamily="34" charset="0"/>
              </a:rPr>
            </a:br>
            <a:endParaRPr lang="es-MX" sz="1800" dirty="0">
              <a:effectLst/>
              <a:latin typeface="Calibri" panose="020F0502020204030204" pitchFamily="34" charset="0"/>
              <a:cs typeface="Calibri" panose="020F0502020204030204" pitchFamily="34" charset="0"/>
            </a:endParaRPr>
          </a:p>
          <a:p>
            <a:pPr algn="just">
              <a:lnSpc>
                <a:spcPct val="150000"/>
              </a:lnSpc>
            </a:pPr>
            <a:r>
              <a:rPr lang="es-MX" sz="1800" dirty="0">
                <a:effectLst/>
                <a:latin typeface="Calibri" panose="020F0502020204030204" pitchFamily="34" charset="0"/>
                <a:cs typeface="Calibri" panose="020F0502020204030204" pitchFamily="34" charset="0"/>
              </a:rPr>
              <a:t>Se caracteriza por el progresivo desarrollo de los procesos de simbolización, aún no integrados en estructuras lógicas. Ya desarrollan juegos imaginativos, y una cierta habilidad para diferenciar entre las palabras y las cosas que no están presentes. Su pensamiento y lenguaje están muy reducidos al momento presente, a los sucesos concretos. </a:t>
            </a:r>
            <a:endParaRPr lang="es-MX" dirty="0">
              <a:latin typeface="Calibri" panose="020F0502020204030204" pitchFamily="34" charset="0"/>
              <a:cs typeface="Calibri" panose="020F0502020204030204" pitchFamily="34" charset="0"/>
            </a:endParaRPr>
          </a:p>
          <a:p>
            <a:pPr algn="just">
              <a:lnSpc>
                <a:spcPct val="150000"/>
              </a:lnSpc>
            </a:pPr>
            <a:r>
              <a:rPr lang="es-MX" sz="1800" dirty="0">
                <a:effectLst/>
                <a:latin typeface="Calibri" panose="020F0502020204030204" pitchFamily="34" charset="0"/>
                <a:cs typeface="Calibri" panose="020F0502020204030204" pitchFamily="34" charset="0"/>
              </a:rPr>
              <a:t>Tiene ciertas limitaciones: egocentrismo cognitivo, por lo que el mundo es comprendido a partir de la percepción que tiene de las cosas; insensibilidad a la contradicción, pensamiento muy ligado a los indicios perceptivos y razonamiento intuitivo, por lo que se sitúa todavía en un criterio de </a:t>
            </a:r>
            <a:r>
              <a:rPr lang="es-MX" sz="1800" dirty="0" smtClean="0">
                <a:effectLst/>
                <a:latin typeface="Calibri" panose="020F0502020204030204" pitchFamily="34" charset="0"/>
                <a:cs typeface="Calibri" panose="020F0502020204030204" pitchFamily="34" charset="0"/>
              </a:rPr>
              <a:t>pre-causalidad</a:t>
            </a:r>
            <a:r>
              <a:rPr lang="es-MX" dirty="0">
                <a:latin typeface="Calibri" panose="020F0502020204030204" pitchFamily="34" charset="0"/>
                <a:cs typeface="Calibri" panose="020F0502020204030204" pitchFamily="34" charset="0"/>
              </a:rPr>
              <a:t> (Vielma y Salas, 2000).</a:t>
            </a:r>
          </a:p>
        </p:txBody>
      </p:sp>
      <p:pic>
        <p:nvPicPr>
          <p:cNvPr id="3074" name="Picture 2" descr="Qué es la etapa preoperacional del desarrollo según Piaget?">
            <a:extLst>
              <a:ext uri="{FF2B5EF4-FFF2-40B4-BE49-F238E27FC236}">
                <a16:creationId xmlns:a16="http://schemas.microsoft.com/office/drawing/2014/main" id="{1E981528-C71D-6E98-3283-1F3575AA15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309" y="2591323"/>
            <a:ext cx="3127327" cy="16753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69413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0A2C46C4-C43E-52D9-6E61-8A7CD95C301E}"/>
              </a:ext>
            </a:extLst>
          </p:cNvPr>
          <p:cNvSpPr txBox="1"/>
          <p:nvPr/>
        </p:nvSpPr>
        <p:spPr>
          <a:xfrm>
            <a:off x="3808826" y="1290938"/>
            <a:ext cx="7600071" cy="4385816"/>
          </a:xfrm>
          <a:prstGeom prst="rect">
            <a:avLst/>
          </a:prstGeom>
          <a:noFill/>
        </p:spPr>
        <p:txBody>
          <a:bodyPr wrap="square">
            <a:spAutoFit/>
          </a:bodyPr>
          <a:lstStyle/>
          <a:p>
            <a:pPr algn="just">
              <a:lnSpc>
                <a:spcPct val="150000"/>
              </a:lnSpc>
            </a:pPr>
            <a:r>
              <a:rPr lang="es-MX" sz="2400" b="1" i="1" u="sng" dirty="0">
                <a:effectLst/>
                <a:latin typeface="Calibri" panose="020F0502020204030204" pitchFamily="34" charset="0"/>
                <a:cs typeface="Calibri" panose="020F0502020204030204" pitchFamily="34" charset="0"/>
              </a:rPr>
              <a:t>Estadio de las operaciones concretas (7-11 años).</a:t>
            </a:r>
            <a:r>
              <a:rPr lang="es-MX" sz="1800" dirty="0">
                <a:effectLst/>
                <a:latin typeface="TimesNewRoman"/>
              </a:rPr>
              <a:t/>
            </a:r>
            <a:br>
              <a:rPr lang="es-MX" sz="1800" dirty="0">
                <a:effectLst/>
                <a:latin typeface="TimesNewRoman"/>
              </a:rPr>
            </a:br>
            <a:endParaRPr lang="es-MX" sz="1800" dirty="0" smtClean="0">
              <a:effectLst/>
              <a:latin typeface="TimesNewRoman"/>
            </a:endParaRPr>
          </a:p>
          <a:p>
            <a:pPr algn="just">
              <a:lnSpc>
                <a:spcPct val="150000"/>
              </a:lnSpc>
            </a:pPr>
            <a:r>
              <a:rPr lang="es-MX" sz="1800" dirty="0" smtClean="0">
                <a:effectLst/>
                <a:latin typeface="Calibri" panose="020F0502020204030204" pitchFamily="34" charset="0"/>
                <a:cs typeface="Calibri" panose="020F0502020204030204" pitchFamily="34" charset="0"/>
              </a:rPr>
              <a:t>Lo </a:t>
            </a:r>
            <a:r>
              <a:rPr lang="es-MX" sz="1800" dirty="0">
                <a:effectLst/>
                <a:latin typeface="Calibri" panose="020F0502020204030204" pitchFamily="34" charset="0"/>
                <a:cs typeface="Calibri" panose="020F0502020204030204" pitchFamily="34" charset="0"/>
              </a:rPr>
              <a:t>caracterizan la superación del egocentrismo, la aparición de un pensamiento </a:t>
            </a:r>
            <a:r>
              <a:rPr lang="es-MX" dirty="0">
                <a:latin typeface="Calibri" panose="020F0502020204030204" pitchFamily="34" charset="0"/>
                <a:cs typeface="Calibri" panose="020F0502020204030204" pitchFamily="34" charset="0"/>
              </a:rPr>
              <a:t> </a:t>
            </a:r>
            <a:r>
              <a:rPr lang="es-MX" sz="1800" dirty="0" smtClean="0">
                <a:effectLst/>
                <a:latin typeface="Calibri" panose="020F0502020204030204" pitchFamily="34" charset="0"/>
                <a:cs typeface="Calibri" panose="020F0502020204030204" pitchFamily="34" charset="0"/>
              </a:rPr>
              <a:t>lógico </a:t>
            </a:r>
            <a:r>
              <a:rPr lang="es-MX" sz="1800" dirty="0">
                <a:effectLst/>
                <a:latin typeface="Calibri" panose="020F0502020204030204" pitchFamily="34" charset="0"/>
                <a:cs typeface="Calibri" panose="020F0502020204030204" pitchFamily="34" charset="0"/>
              </a:rPr>
              <a:t>y reversible. Pero estas operaciones </a:t>
            </a:r>
            <a:r>
              <a:rPr lang="es-MX" sz="1800" dirty="0" smtClean="0">
                <a:effectLst/>
                <a:latin typeface="Calibri" panose="020F0502020204030204" pitchFamily="34" charset="0"/>
                <a:cs typeface="Calibri" panose="020F0502020204030204" pitchFamily="34" charset="0"/>
              </a:rPr>
              <a:t>lógicas no </a:t>
            </a:r>
            <a:r>
              <a:rPr lang="es-MX" sz="1800" dirty="0">
                <a:effectLst/>
                <a:latin typeface="Calibri" panose="020F0502020204030204" pitchFamily="34" charset="0"/>
                <a:cs typeface="Calibri" panose="020F0502020204030204" pitchFamily="34" charset="0"/>
              </a:rPr>
              <a:t>son todavía concretas, sólo posibles frente a situaciones particulares; si se enfrenta con contenidos abstractos sus posibilidades disminuyen. </a:t>
            </a:r>
          </a:p>
          <a:p>
            <a:pPr algn="just">
              <a:lnSpc>
                <a:spcPct val="150000"/>
              </a:lnSpc>
            </a:pPr>
            <a:endParaRPr lang="es-MX" dirty="0"/>
          </a:p>
          <a:p>
            <a:pPr algn="just">
              <a:lnSpc>
                <a:spcPct val="150000"/>
              </a:lnSpc>
            </a:pPr>
            <a:r>
              <a:rPr lang="es-MX" sz="1800" dirty="0">
                <a:effectLst/>
                <a:latin typeface="Calibri" panose="020F0502020204030204" pitchFamily="34" charset="0"/>
                <a:cs typeface="Calibri" panose="020F0502020204030204" pitchFamily="34" charset="0"/>
              </a:rPr>
              <a:t>Por otro lado, es capaz de efectuar asociaciones que le permiten distinguir su punto de vista del de otros. Y de poner en relación la causa de un acontecimiento con su </a:t>
            </a:r>
            <a:r>
              <a:rPr lang="es-MX" sz="1800" dirty="0" smtClean="0">
                <a:effectLst/>
                <a:latin typeface="Calibri" panose="020F0502020204030204" pitchFamily="34" charset="0"/>
                <a:cs typeface="Calibri" panose="020F0502020204030204" pitchFamily="34" charset="0"/>
              </a:rPr>
              <a:t>efecto</a:t>
            </a:r>
            <a:r>
              <a:rPr lang="es-MX" dirty="0">
                <a:latin typeface="Calibri" panose="020F0502020204030204" pitchFamily="34" charset="0"/>
                <a:cs typeface="Calibri" panose="020F0502020204030204" pitchFamily="34" charset="0"/>
              </a:rPr>
              <a:t> (Vielma y Salas, 2000).</a:t>
            </a:r>
          </a:p>
        </p:txBody>
      </p:sp>
      <p:pic>
        <p:nvPicPr>
          <p:cNvPr id="4098" name="Picture 2" descr="Qué es la etapa de las operaciones concretas según Jean Piaget?">
            <a:extLst>
              <a:ext uri="{FF2B5EF4-FFF2-40B4-BE49-F238E27FC236}">
                <a16:creationId xmlns:a16="http://schemas.microsoft.com/office/drawing/2014/main" id="{34EB2A47-7182-5ED1-38C5-CBF5ED787FB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947" y="2775145"/>
            <a:ext cx="3108960" cy="16655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56470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DB9ED207-4E5D-CE94-A1C8-68B1C869292D}"/>
              </a:ext>
            </a:extLst>
          </p:cNvPr>
          <p:cNvSpPr txBox="1"/>
          <p:nvPr/>
        </p:nvSpPr>
        <p:spPr>
          <a:xfrm>
            <a:off x="4019843" y="1652343"/>
            <a:ext cx="7262446" cy="3693319"/>
          </a:xfrm>
          <a:prstGeom prst="rect">
            <a:avLst/>
          </a:prstGeom>
          <a:noFill/>
        </p:spPr>
        <p:txBody>
          <a:bodyPr wrap="square">
            <a:spAutoFit/>
          </a:bodyPr>
          <a:lstStyle/>
          <a:p>
            <a:pPr algn="ctr">
              <a:lnSpc>
                <a:spcPct val="150000"/>
              </a:lnSpc>
            </a:pPr>
            <a:r>
              <a:rPr lang="es-MX" sz="2400" b="1" i="1" u="sng" dirty="0">
                <a:effectLst/>
                <a:latin typeface="TimesNewRoman,Bold"/>
              </a:rPr>
              <a:t>Estadio de las operaciones formales </a:t>
            </a:r>
            <a:endParaRPr lang="es-MX" sz="2400" b="1" i="1" u="sng" dirty="0" smtClean="0">
              <a:effectLst/>
              <a:latin typeface="TimesNewRoman,Bold"/>
            </a:endParaRPr>
          </a:p>
          <a:p>
            <a:pPr algn="ctr">
              <a:lnSpc>
                <a:spcPct val="150000"/>
              </a:lnSpc>
            </a:pPr>
            <a:r>
              <a:rPr lang="es-MX" sz="2400" b="1" i="1" u="sng" dirty="0" smtClean="0">
                <a:effectLst/>
                <a:latin typeface="TimesNewRoman"/>
              </a:rPr>
              <a:t>(</a:t>
            </a:r>
            <a:r>
              <a:rPr lang="es-MX" sz="2400" b="1" i="1" u="sng" dirty="0">
                <a:effectLst/>
                <a:latin typeface="TimesNewRoman"/>
              </a:rPr>
              <a:t>11- 14 años).</a:t>
            </a:r>
            <a:r>
              <a:rPr lang="es-MX" sz="1800" dirty="0">
                <a:effectLst/>
                <a:latin typeface="TimesNewRoman"/>
              </a:rPr>
              <a:t/>
            </a:r>
            <a:br>
              <a:rPr lang="es-MX" sz="1800" dirty="0">
                <a:effectLst/>
                <a:latin typeface="TimesNewRoman"/>
              </a:rPr>
            </a:br>
            <a:endParaRPr lang="es-MX" sz="1800" dirty="0" smtClean="0">
              <a:effectLst/>
              <a:latin typeface="TimesNewRoman"/>
            </a:endParaRPr>
          </a:p>
          <a:p>
            <a:pPr algn="just">
              <a:lnSpc>
                <a:spcPct val="150000"/>
              </a:lnSpc>
            </a:pPr>
            <a:r>
              <a:rPr lang="es-MX" sz="1800" dirty="0" smtClean="0">
                <a:effectLst/>
                <a:latin typeface="Calibri" panose="020F0502020204030204" pitchFamily="34" charset="0"/>
                <a:cs typeface="Calibri" panose="020F0502020204030204" pitchFamily="34" charset="0"/>
              </a:rPr>
              <a:t>Aparece </a:t>
            </a:r>
            <a:r>
              <a:rPr lang="es-MX" sz="1800" dirty="0">
                <a:effectLst/>
                <a:latin typeface="Calibri" panose="020F0502020204030204" pitchFamily="34" charset="0"/>
                <a:cs typeface="Calibri" panose="020F0502020204030204" pitchFamily="34" charset="0"/>
              </a:rPr>
              <a:t>una verdadera capacidad lógico-formal, la capacidad de operar </a:t>
            </a:r>
            <a:endParaRPr lang="es-MX" dirty="0">
              <a:latin typeface="Calibri" panose="020F0502020204030204" pitchFamily="34" charset="0"/>
              <a:cs typeface="Calibri" panose="020F0502020204030204" pitchFamily="34" charset="0"/>
            </a:endParaRPr>
          </a:p>
          <a:p>
            <a:pPr algn="just">
              <a:lnSpc>
                <a:spcPct val="150000"/>
              </a:lnSpc>
            </a:pPr>
            <a:r>
              <a:rPr lang="es-MX" sz="1800" dirty="0">
                <a:effectLst/>
                <a:latin typeface="Calibri" panose="020F0502020204030204" pitchFamily="34" charset="0"/>
                <a:cs typeface="Calibri" panose="020F0502020204030204" pitchFamily="34" charset="0"/>
              </a:rPr>
              <a:t>lógicamente con entidades lingüísticas. Utiliza elaboraciones hipotéticas que le permiten acceder al mundo de lo posible y su pensamiento es capaz de operaciones deductivas, de exhaustividad lógica y de análisis teórico. Maneja ideas abstractas y pensamientos </a:t>
            </a:r>
            <a:r>
              <a:rPr lang="es-MX" sz="1800" dirty="0" smtClean="0">
                <a:effectLst/>
                <a:latin typeface="Calibri" panose="020F0502020204030204" pitchFamily="34" charset="0"/>
                <a:cs typeface="Calibri" panose="020F0502020204030204" pitchFamily="34" charset="0"/>
              </a:rPr>
              <a:t>simbólicos</a:t>
            </a:r>
            <a:r>
              <a:rPr lang="es-MX" dirty="0" smtClean="0">
                <a:latin typeface="Calibri" panose="020F0502020204030204" pitchFamily="34" charset="0"/>
                <a:cs typeface="Calibri" panose="020F0502020204030204" pitchFamily="34" charset="0"/>
              </a:rPr>
              <a:t> </a:t>
            </a:r>
            <a:r>
              <a:rPr lang="es-MX" dirty="0">
                <a:latin typeface="Calibri" panose="020F0502020204030204" pitchFamily="34" charset="0"/>
                <a:cs typeface="Calibri" panose="020F0502020204030204" pitchFamily="34" charset="0"/>
              </a:rPr>
              <a:t>(Vielma y Salas, 2000).</a:t>
            </a:r>
          </a:p>
        </p:txBody>
      </p:sp>
      <p:pic>
        <p:nvPicPr>
          <p:cNvPr id="5122" name="Picture 2" descr="Qué es la etapa de las operaciones formales según Piaget?">
            <a:extLst>
              <a:ext uri="{FF2B5EF4-FFF2-40B4-BE49-F238E27FC236}">
                <a16:creationId xmlns:a16="http://schemas.microsoft.com/office/drawing/2014/main" id="{0EC28AD0-D7B1-3138-5F59-F0A8DDF868A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838" y="2568306"/>
            <a:ext cx="3213259" cy="17213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7307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0238B5F-6C4E-ED21-D889-46417FC750F3}"/>
              </a:ext>
            </a:extLst>
          </p:cNvPr>
          <p:cNvSpPr>
            <a:spLocks noGrp="1"/>
          </p:cNvSpPr>
          <p:nvPr>
            <p:ph type="title"/>
          </p:nvPr>
        </p:nvSpPr>
        <p:spPr/>
        <p:txBody>
          <a:bodyPr>
            <a:normAutofit/>
          </a:bodyPr>
          <a:lstStyle/>
          <a:p>
            <a:pPr algn="ctr"/>
            <a:r>
              <a:rPr lang="es-MX" sz="3200" dirty="0" smtClean="0"/>
              <a:t>VERIFICACIÓN </a:t>
            </a:r>
            <a:r>
              <a:rPr lang="es-MX" sz="3200" dirty="0"/>
              <a:t>DEL APRENDIZAJE </a:t>
            </a:r>
          </a:p>
        </p:txBody>
      </p:sp>
      <p:sp>
        <p:nvSpPr>
          <p:cNvPr id="5" name="CuadroTexto 4">
            <a:extLst>
              <a:ext uri="{FF2B5EF4-FFF2-40B4-BE49-F238E27FC236}">
                <a16:creationId xmlns:a16="http://schemas.microsoft.com/office/drawing/2014/main" id="{D90901B7-D123-876F-0814-AF00DEFB5D9C}"/>
              </a:ext>
            </a:extLst>
          </p:cNvPr>
          <p:cNvSpPr txBox="1"/>
          <p:nvPr/>
        </p:nvSpPr>
        <p:spPr>
          <a:xfrm>
            <a:off x="3801793" y="561130"/>
            <a:ext cx="7557868" cy="2542363"/>
          </a:xfrm>
          <a:prstGeom prst="rect">
            <a:avLst/>
          </a:prstGeom>
          <a:noFill/>
        </p:spPr>
        <p:txBody>
          <a:bodyPr wrap="square">
            <a:spAutoFit/>
          </a:bodyPr>
          <a:lstStyle/>
          <a:p>
            <a:pPr algn="just">
              <a:lnSpc>
                <a:spcPct val="150000"/>
              </a:lnSpc>
            </a:pPr>
            <a:r>
              <a:rPr lang="es-MX" i="0" u="none" strike="noStrike" dirty="0">
                <a:effectLst/>
                <a:latin typeface="Calibri" panose="020F0502020204030204" pitchFamily="34" charset="0"/>
                <a:cs typeface="Calibri" panose="020F0502020204030204" pitchFamily="34" charset="0"/>
              </a:rPr>
              <a:t>Los aportes de Piaget a la educación son considerados de extrema importancia. Uno de ellos fue el de haber dejado fundamentado que, en los primeros años de educación en el niño, el objetivo que se quiere alcanzar es su desarrollo cognitivo. Para ello, es indispensable que la familia haya enseñado y estimulado al infante, dándole a aprender algunas reglas y normas que le permitan asimilarse en un entorno escolar.</a:t>
            </a:r>
            <a:endParaRPr lang="es-MX" dirty="0">
              <a:latin typeface="Calibri" panose="020F0502020204030204" pitchFamily="34" charset="0"/>
              <a:cs typeface="Calibri" panose="020F0502020204030204" pitchFamily="34" charset="0"/>
            </a:endParaRPr>
          </a:p>
        </p:txBody>
      </p:sp>
      <p:sp>
        <p:nvSpPr>
          <p:cNvPr id="7" name="CuadroTexto 6">
            <a:extLst>
              <a:ext uri="{FF2B5EF4-FFF2-40B4-BE49-F238E27FC236}">
                <a16:creationId xmlns:a16="http://schemas.microsoft.com/office/drawing/2014/main" id="{4163ACFB-829E-74E3-EBC5-F08801F43D15}"/>
              </a:ext>
            </a:extLst>
          </p:cNvPr>
          <p:cNvSpPr txBox="1"/>
          <p:nvPr/>
        </p:nvSpPr>
        <p:spPr>
          <a:xfrm>
            <a:off x="3801793" y="3242603"/>
            <a:ext cx="7797019" cy="2723823"/>
          </a:xfrm>
          <a:prstGeom prst="rect">
            <a:avLst/>
          </a:prstGeom>
          <a:noFill/>
        </p:spPr>
        <p:txBody>
          <a:bodyPr wrap="square">
            <a:spAutoFit/>
          </a:bodyPr>
          <a:lstStyle/>
          <a:p>
            <a:pPr algn="just" fontAlgn="base">
              <a:lnSpc>
                <a:spcPct val="150000"/>
              </a:lnSpc>
            </a:pPr>
            <a:r>
              <a:rPr lang="es-MX" i="0" u="none" strike="noStrike" dirty="0">
                <a:effectLst/>
                <a:latin typeface="Calibri" panose="020F0502020204030204" pitchFamily="34" charset="0"/>
                <a:cs typeface="Calibri" panose="020F0502020204030204" pitchFamily="34" charset="0"/>
              </a:rPr>
              <a:t>Otro aporte de Piaget, que lo podemos ver reflejado hoy en día en algunas escuelas, es que la teoría que se da en una clase no es suficiente para decir que el tema ha sido asimilado y aprendido. En este sentido, el aprendizaje involucra más métodos de pedagogía como son la aplicación de los conocimientos, la experimentación y la </a:t>
            </a:r>
            <a:r>
              <a:rPr lang="es-MX" i="0" u="none" strike="noStrike" dirty="0" smtClean="0">
                <a:effectLst/>
                <a:latin typeface="Calibri" panose="020F0502020204030204" pitchFamily="34" charset="0"/>
                <a:cs typeface="Calibri" panose="020F0502020204030204" pitchFamily="34" charset="0"/>
              </a:rPr>
              <a:t>demostración </a:t>
            </a:r>
            <a:r>
              <a:rPr lang="es-MX" dirty="0">
                <a:latin typeface="Calibri" panose="020F0502020204030204" pitchFamily="34" charset="0"/>
                <a:cs typeface="Calibri" panose="020F0502020204030204" pitchFamily="34" charset="0"/>
              </a:rPr>
              <a:t>(Vielma y Salas, 2000).</a:t>
            </a:r>
            <a:endParaRPr lang="es-MX" i="0" u="none" strike="noStrike" dirty="0">
              <a:effectLst/>
              <a:latin typeface="Calibri" panose="020F0502020204030204" pitchFamily="34" charset="0"/>
              <a:cs typeface="Calibri" panose="020F0502020204030204" pitchFamily="34" charset="0"/>
            </a:endParaRPr>
          </a:p>
          <a:p>
            <a:r>
              <a:rPr lang="es-MX" dirty="0"/>
              <a:t/>
            </a:r>
            <a:br>
              <a:rPr lang="es-MX" dirty="0"/>
            </a:br>
            <a:endParaRPr lang="es-MX" dirty="0"/>
          </a:p>
        </p:txBody>
      </p:sp>
    </p:spTree>
    <p:extLst>
      <p:ext uri="{BB962C8B-B14F-4D97-AF65-F5344CB8AC3E}">
        <p14:creationId xmlns:p14="http://schemas.microsoft.com/office/powerpoint/2010/main" val="1993754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C00ED145-4BC5-F6F6-388D-E1F26E9B45BF}"/>
              </a:ext>
            </a:extLst>
          </p:cNvPr>
          <p:cNvSpPr txBox="1"/>
          <p:nvPr/>
        </p:nvSpPr>
        <p:spPr>
          <a:xfrm>
            <a:off x="4062044" y="495825"/>
            <a:ext cx="7093635" cy="5493812"/>
          </a:xfrm>
          <a:prstGeom prst="rect">
            <a:avLst/>
          </a:prstGeom>
          <a:noFill/>
        </p:spPr>
        <p:txBody>
          <a:bodyPr wrap="square">
            <a:spAutoFit/>
          </a:bodyPr>
          <a:lstStyle/>
          <a:p>
            <a:pPr fontAlgn="base">
              <a:lnSpc>
                <a:spcPct val="150000"/>
              </a:lnSpc>
            </a:pPr>
            <a:r>
              <a:rPr lang="es-MX" dirty="0" smtClean="0">
                <a:solidFill>
                  <a:srgbClr val="414141"/>
                </a:solidFill>
                <a:latin typeface="Calibri" panose="020F0502020204030204" pitchFamily="34" charset="0"/>
                <a:cs typeface="Calibri" panose="020F0502020204030204" pitchFamily="34" charset="0"/>
              </a:rPr>
              <a:t>Según </a:t>
            </a:r>
            <a:r>
              <a:rPr lang="es-MX" dirty="0" smtClean="0">
                <a:latin typeface="Calibri" panose="020F0502020204030204" pitchFamily="34" charset="0"/>
                <a:cs typeface="Calibri" panose="020F0502020204030204" pitchFamily="34" charset="0"/>
              </a:rPr>
              <a:t>Vielma </a:t>
            </a:r>
            <a:r>
              <a:rPr lang="es-MX" dirty="0">
                <a:latin typeface="Calibri" panose="020F0502020204030204" pitchFamily="34" charset="0"/>
                <a:cs typeface="Calibri" panose="020F0502020204030204" pitchFamily="34" charset="0"/>
              </a:rPr>
              <a:t>y </a:t>
            </a:r>
            <a:r>
              <a:rPr lang="es-MX" dirty="0" smtClean="0">
                <a:latin typeface="Calibri" panose="020F0502020204030204" pitchFamily="34" charset="0"/>
                <a:cs typeface="Calibri" panose="020F0502020204030204" pitchFamily="34" charset="0"/>
              </a:rPr>
              <a:t>Salas (2000), </a:t>
            </a:r>
            <a:r>
              <a:rPr lang="es-MX" i="0" u="none" strike="noStrike" dirty="0" smtClean="0">
                <a:solidFill>
                  <a:srgbClr val="414141"/>
                </a:solidFill>
                <a:effectLst/>
                <a:latin typeface="Calibri" panose="020F0502020204030204" pitchFamily="34" charset="0"/>
                <a:cs typeface="Calibri" panose="020F0502020204030204" pitchFamily="34" charset="0"/>
              </a:rPr>
              <a:t>otras </a:t>
            </a:r>
            <a:r>
              <a:rPr lang="es-MX" i="0" u="none" strike="noStrike" dirty="0">
                <a:solidFill>
                  <a:srgbClr val="414141"/>
                </a:solidFill>
                <a:effectLst/>
                <a:latin typeface="Calibri" panose="020F0502020204030204" pitchFamily="34" charset="0"/>
                <a:cs typeface="Calibri" panose="020F0502020204030204" pitchFamily="34" charset="0"/>
              </a:rPr>
              <a:t>contribuciones de Piaget al ámbito educativo pueden resumirse en:</a:t>
            </a:r>
          </a:p>
          <a:p>
            <a:pPr algn="l" fontAlgn="base">
              <a:lnSpc>
                <a:spcPct val="150000"/>
              </a:lnSpc>
            </a:pPr>
            <a:endParaRPr lang="es-MX" i="0" u="none" strike="noStrike" dirty="0">
              <a:solidFill>
                <a:srgbClr val="414141"/>
              </a:solidFill>
              <a:effectLst/>
              <a:latin typeface="Calibri" panose="020F0502020204030204" pitchFamily="34" charset="0"/>
              <a:cs typeface="Calibri" panose="020F0502020204030204" pitchFamily="34" charset="0"/>
            </a:endParaRPr>
          </a:p>
          <a:p>
            <a:pPr algn="l" fontAlgn="base">
              <a:lnSpc>
                <a:spcPct val="150000"/>
              </a:lnSpc>
              <a:buFont typeface="Arial" panose="020B0604020202020204" pitchFamily="34" charset="0"/>
              <a:buChar char="•"/>
            </a:pPr>
            <a:r>
              <a:rPr lang="es-MX" i="0" u="none" strike="noStrike" dirty="0">
                <a:solidFill>
                  <a:srgbClr val="414141"/>
                </a:solidFill>
                <a:effectLst/>
                <a:latin typeface="Calibri" panose="020F0502020204030204" pitchFamily="34" charset="0"/>
                <a:cs typeface="Calibri" panose="020F0502020204030204" pitchFamily="34" charset="0"/>
              </a:rPr>
              <a:t>Los objetivos pedagógicos empezaron a centrarse más en el niño, partir de las actividades del alumno.</a:t>
            </a:r>
          </a:p>
          <a:p>
            <a:pPr algn="l" fontAlgn="base">
              <a:lnSpc>
                <a:spcPct val="150000"/>
              </a:lnSpc>
              <a:buFont typeface="Arial" panose="020B0604020202020204" pitchFamily="34" charset="0"/>
              <a:buChar char="•"/>
            </a:pPr>
            <a:endParaRPr lang="es-MX" i="0" u="none" strike="noStrike" dirty="0">
              <a:solidFill>
                <a:srgbClr val="414141"/>
              </a:solidFill>
              <a:effectLst/>
              <a:latin typeface="Calibri" panose="020F0502020204030204" pitchFamily="34" charset="0"/>
              <a:cs typeface="Calibri" panose="020F0502020204030204" pitchFamily="34" charset="0"/>
            </a:endParaRPr>
          </a:p>
          <a:p>
            <a:pPr algn="l" fontAlgn="base">
              <a:lnSpc>
                <a:spcPct val="150000"/>
              </a:lnSpc>
              <a:buFont typeface="Arial" panose="020B0604020202020204" pitchFamily="34" charset="0"/>
              <a:buChar char="•"/>
            </a:pPr>
            <a:r>
              <a:rPr lang="es-MX" i="0" u="none" strike="noStrike" dirty="0">
                <a:solidFill>
                  <a:srgbClr val="414141"/>
                </a:solidFill>
                <a:effectLst/>
                <a:latin typeface="Calibri" panose="020F0502020204030204" pitchFamily="34" charset="0"/>
                <a:cs typeface="Calibri" panose="020F0502020204030204" pitchFamily="34" charset="0"/>
              </a:rPr>
              <a:t>Los contenidos educativos dejaron de verse como fines en sí mismos, para considerarse como instrumentos al servicio del desarrollo evolutivo natural.</a:t>
            </a:r>
          </a:p>
          <a:p>
            <a:pPr algn="l" fontAlgn="base">
              <a:lnSpc>
                <a:spcPct val="150000"/>
              </a:lnSpc>
              <a:buFont typeface="Arial" panose="020B0604020202020204" pitchFamily="34" charset="0"/>
              <a:buChar char="•"/>
            </a:pPr>
            <a:endParaRPr lang="es-MX" i="0" u="none" strike="noStrike" dirty="0">
              <a:solidFill>
                <a:srgbClr val="414141"/>
              </a:solidFill>
              <a:effectLst/>
              <a:latin typeface="Calibri" panose="020F0502020204030204" pitchFamily="34" charset="0"/>
              <a:cs typeface="Calibri" panose="020F0502020204030204" pitchFamily="34" charset="0"/>
            </a:endParaRPr>
          </a:p>
          <a:p>
            <a:pPr algn="l" fontAlgn="base">
              <a:lnSpc>
                <a:spcPct val="150000"/>
              </a:lnSpc>
              <a:buFont typeface="Arial" panose="020B0604020202020204" pitchFamily="34" charset="0"/>
              <a:buChar char="•"/>
            </a:pPr>
            <a:r>
              <a:rPr lang="es-MX" i="0" u="none" strike="noStrike" dirty="0">
                <a:solidFill>
                  <a:srgbClr val="414141"/>
                </a:solidFill>
                <a:effectLst/>
                <a:latin typeface="Calibri" panose="020F0502020204030204" pitchFamily="34" charset="0"/>
                <a:cs typeface="Calibri" panose="020F0502020204030204" pitchFamily="34" charset="0"/>
              </a:rPr>
              <a:t>Las experiencias de aprendizaje empezaron a estructurarse de manera que se privilegie la cooperación, la colaboración y el intercambio de puntos de vista.</a:t>
            </a:r>
          </a:p>
        </p:txBody>
      </p:sp>
      <p:pic>
        <p:nvPicPr>
          <p:cNvPr id="6146" name="Picture 2" descr="NOTA DE TEORÍA DE PIAGET | Note">
            <a:extLst>
              <a:ext uri="{FF2B5EF4-FFF2-40B4-BE49-F238E27FC236}">
                <a16:creationId xmlns:a16="http://schemas.microsoft.com/office/drawing/2014/main" id="{150E7990-E9A1-2ED0-741C-07B4A79575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366" y="2246531"/>
            <a:ext cx="3223263" cy="21566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25331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id="{789718E8-7E2F-02F2-D340-696709D79E1B}"/>
              </a:ext>
            </a:extLst>
          </p:cNvPr>
          <p:cNvSpPr txBox="1"/>
          <p:nvPr/>
        </p:nvSpPr>
        <p:spPr>
          <a:xfrm>
            <a:off x="3766624" y="1123837"/>
            <a:ext cx="7937696" cy="4662815"/>
          </a:xfrm>
          <a:prstGeom prst="rect">
            <a:avLst/>
          </a:prstGeom>
          <a:noFill/>
        </p:spPr>
        <p:txBody>
          <a:bodyPr wrap="square">
            <a:spAutoFit/>
          </a:bodyPr>
          <a:lstStyle/>
          <a:p>
            <a:pPr algn="just">
              <a:lnSpc>
                <a:spcPct val="150000"/>
              </a:lnSpc>
            </a:pPr>
            <a:r>
              <a:rPr lang="es-MX" sz="1800" b="0" dirty="0">
                <a:effectLst/>
                <a:latin typeface="Calibri" panose="020F0502020204030204" pitchFamily="34" charset="0"/>
                <a:cs typeface="Calibri" panose="020F0502020204030204" pitchFamily="34" charset="0"/>
              </a:rPr>
              <a:t>La psicología genética se conformó en gran medida respondiendo a la necesidad de encontrar un modo de comprobación empírica de los postulados epistemológicos del constructivismo. A través de la psicología genética, Piaget buscó introducir una verificación experimental dentro de la misma epistemología; verificación de la que, a su juicio, carecían tanto las teorías empiristas como las racionalistas. Propuso una alternativa constructivista a la tesis innatista de los conocimientos ya dados </a:t>
            </a:r>
            <a:r>
              <a:rPr lang="es-MX" sz="1800" b="0" dirty="0" err="1" smtClean="0">
                <a:effectLst/>
                <a:latin typeface="Calibri" panose="020F0502020204030204" pitchFamily="34" charset="0"/>
                <a:cs typeface="Calibri" panose="020F0502020204030204" pitchFamily="34" charset="0"/>
              </a:rPr>
              <a:t>biológicamente</a:t>
            </a:r>
            <a:r>
              <a:rPr lang="es-MX" sz="1800" b="0" dirty="0" smtClean="0">
                <a:effectLst/>
                <a:latin typeface="Calibri" panose="020F0502020204030204" pitchFamily="34" charset="0"/>
                <a:cs typeface="Calibri" panose="020F0502020204030204" pitchFamily="34" charset="0"/>
              </a:rPr>
              <a:t> </a:t>
            </a:r>
            <a:r>
              <a:rPr lang="es-MX" sz="1800" b="0" dirty="0">
                <a:effectLst/>
                <a:latin typeface="Calibri" panose="020F0502020204030204" pitchFamily="34" charset="0"/>
                <a:cs typeface="Calibri" panose="020F0502020204030204" pitchFamily="34" charset="0"/>
              </a:rPr>
              <a:t>o a su mera </a:t>
            </a:r>
            <a:r>
              <a:rPr lang="es-MX" sz="1800" b="0" dirty="0" smtClean="0">
                <a:effectLst/>
                <a:latin typeface="Calibri" panose="020F0502020204030204" pitchFamily="34" charset="0"/>
                <a:cs typeface="Calibri" panose="020F0502020204030204" pitchFamily="34" charset="0"/>
              </a:rPr>
              <a:t>transmisión </a:t>
            </a:r>
            <a:r>
              <a:rPr lang="es-MX" dirty="0">
                <a:latin typeface="Calibri" panose="020F0502020204030204" pitchFamily="34" charset="0"/>
                <a:cs typeface="Calibri" panose="020F0502020204030204" pitchFamily="34" charset="0"/>
              </a:rPr>
              <a:t>(Vielma y Salas, 2000). </a:t>
            </a:r>
            <a:r>
              <a:rPr lang="es-MX" sz="1800" b="0" dirty="0" smtClean="0">
                <a:effectLst/>
                <a:latin typeface="Calibri" panose="020F0502020204030204" pitchFamily="34" charset="0"/>
                <a:cs typeface="Calibri" panose="020F0502020204030204" pitchFamily="34" charset="0"/>
              </a:rPr>
              <a:t>En </a:t>
            </a:r>
            <a:r>
              <a:rPr lang="es-MX" sz="1800" b="0" dirty="0">
                <a:effectLst/>
                <a:latin typeface="Calibri" panose="020F0502020204030204" pitchFamily="34" charset="0"/>
                <a:cs typeface="Calibri" panose="020F0502020204030204" pitchFamily="34" charset="0"/>
              </a:rPr>
              <a:t>este sentido, lo fundamental en la teoría genética son los mecanismos a través de los cuales los sujetos construyen los conocimientos (y no los “adquieren” o “incorporan” pasivamente del exterior). Aquí, se concibe a los niños como sujetos activos, capaces de construir conocimiento y de interpretar la realidad que los rodea. </a:t>
            </a:r>
            <a:endParaRPr lang="es-MX" dirty="0">
              <a:latin typeface="Calibri" panose="020F0502020204030204" pitchFamily="34" charset="0"/>
              <a:cs typeface="Calibri" panose="020F0502020204030204" pitchFamily="34" charset="0"/>
            </a:endParaRPr>
          </a:p>
        </p:txBody>
      </p:sp>
      <p:sp>
        <p:nvSpPr>
          <p:cNvPr id="8" name="CuadroTexto 7">
            <a:extLst>
              <a:ext uri="{FF2B5EF4-FFF2-40B4-BE49-F238E27FC236}">
                <a16:creationId xmlns:a16="http://schemas.microsoft.com/office/drawing/2014/main" id="{B9691D64-3D6D-1005-1025-9A8740F285E5}"/>
              </a:ext>
            </a:extLst>
          </p:cNvPr>
          <p:cNvSpPr txBox="1"/>
          <p:nvPr/>
        </p:nvSpPr>
        <p:spPr>
          <a:xfrm>
            <a:off x="5401339" y="662172"/>
            <a:ext cx="4730782" cy="461665"/>
          </a:xfrm>
          <a:prstGeom prst="rect">
            <a:avLst/>
          </a:prstGeom>
          <a:noFill/>
        </p:spPr>
        <p:txBody>
          <a:bodyPr wrap="none" rtlCol="0">
            <a:spAutoFit/>
          </a:bodyPr>
          <a:lstStyle/>
          <a:p>
            <a:r>
              <a:rPr lang="es-MX" sz="2400" b="1" i="1" dirty="0">
                <a:latin typeface="American Typewriter" panose="02090604020004020304" pitchFamily="18" charset="77"/>
              </a:rPr>
              <a:t>MÉTODO </a:t>
            </a:r>
            <a:r>
              <a:rPr lang="es-MX" sz="2400" b="1" i="1" dirty="0" smtClean="0">
                <a:latin typeface="American Typewriter" panose="02090604020004020304" pitchFamily="18" charset="77"/>
              </a:rPr>
              <a:t>CLÍNICO </a:t>
            </a:r>
            <a:r>
              <a:rPr lang="es-MX" sz="2400" b="1" i="1" dirty="0">
                <a:latin typeface="American Typewriter" panose="02090604020004020304" pitchFamily="18" charset="77"/>
              </a:rPr>
              <a:t>- </a:t>
            </a:r>
            <a:r>
              <a:rPr lang="es-MX" sz="2400" b="1" i="1" dirty="0" smtClean="0">
                <a:latin typeface="American Typewriter" panose="02090604020004020304" pitchFamily="18" charset="77"/>
              </a:rPr>
              <a:t>CRÍTICO</a:t>
            </a:r>
            <a:endParaRPr lang="es-MX" sz="2400" b="1" i="1" dirty="0">
              <a:latin typeface="American Typewriter" panose="02090604020004020304" pitchFamily="18" charset="77"/>
            </a:endParaRPr>
          </a:p>
        </p:txBody>
      </p:sp>
      <p:pic>
        <p:nvPicPr>
          <p:cNvPr id="7170" name="Picture 2" descr="Desarrollo cognitivo en el niño: la etapa de las operaciones concretas de  los 7 a los 11 años">
            <a:extLst>
              <a:ext uri="{FF2B5EF4-FFF2-40B4-BE49-F238E27FC236}">
                <a16:creationId xmlns:a16="http://schemas.microsoft.com/office/drawing/2014/main" id="{4D3FA4A2-7047-32D2-877D-C26C678C161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0394" y="2302803"/>
            <a:ext cx="3013010" cy="20159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8197182"/>
      </p:ext>
    </p:extLst>
  </p:cSld>
  <p:clrMapOvr>
    <a:masterClrMapping/>
  </p:clrMapOvr>
</p:sld>
</file>

<file path=ppt/theme/theme1.xml><?xml version="1.0" encoding="utf-8"?>
<a:theme xmlns:a="http://schemas.openxmlformats.org/drawingml/2006/main" name="Marco">
  <a:themeElements>
    <a:clrScheme name="Marco">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Marco">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Marco">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emplate>{6DA861D7-C73F-224C-A1A6-3CC46C1AEF18}tf10001124</Template>
  <TotalTime>97</TotalTime>
  <Words>583</Words>
  <Application>Microsoft Office PowerPoint</Application>
  <PresentationFormat>Panorámica</PresentationFormat>
  <Paragraphs>39</Paragraphs>
  <Slides>11</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11</vt:i4>
      </vt:variant>
    </vt:vector>
  </HeadingPairs>
  <TitlesOfParts>
    <vt:vector size="19" baseType="lpstr">
      <vt:lpstr>American Typewriter</vt:lpstr>
      <vt:lpstr>Arial</vt:lpstr>
      <vt:lpstr>Calibri</vt:lpstr>
      <vt:lpstr>Corbel</vt:lpstr>
      <vt:lpstr>TimesNewRoman</vt:lpstr>
      <vt:lpstr>TimesNewRoman,Bold</vt:lpstr>
      <vt:lpstr>Wingdings 2</vt:lpstr>
      <vt:lpstr>Marco</vt:lpstr>
      <vt:lpstr>CARACTERÍSTICAS DE LAS ETAPAS DEL DESARROLLO DEL APRENDIZAJE</vt:lpstr>
      <vt:lpstr>Presentación de PowerPoint</vt:lpstr>
      <vt:lpstr>Presentación de PowerPoint</vt:lpstr>
      <vt:lpstr>Presentación de PowerPoint</vt:lpstr>
      <vt:lpstr>Presentación de PowerPoint</vt:lpstr>
      <vt:lpstr>Presentación de PowerPoint</vt:lpstr>
      <vt:lpstr>VERIFICACIÓN DEL APRENDIZAJE </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CARACTERISTICAS DE LAS ETAPAS DEL DESARROLLO DEL APRENDIZAJE</dc:title>
  <dc:creator>Microsoft Office User</dc:creator>
  <cp:lastModifiedBy>Less</cp:lastModifiedBy>
  <cp:revision>7</cp:revision>
  <dcterms:created xsi:type="dcterms:W3CDTF">2022-06-26T23:05:40Z</dcterms:created>
  <dcterms:modified xsi:type="dcterms:W3CDTF">2022-10-16T22:00:02Z</dcterms:modified>
</cp:coreProperties>
</file>