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3" r:id="rId16"/>
    <p:sldId id="270" r:id="rId17"/>
    <p:sldId id="274" r:id="rId18"/>
    <p:sldId id="271" r:id="rId19"/>
    <p:sldId id="275" r:id="rId20"/>
    <p:sldId id="272" r:id="rId21"/>
    <p:sldId id="276" r:id="rId2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08" autoAdjust="0"/>
    <p:restoredTop sz="94660"/>
  </p:normalViewPr>
  <p:slideViewPr>
    <p:cSldViewPr>
      <p:cViewPr varScale="1">
        <p:scale>
          <a:sx n="68" d="100"/>
          <a:sy n="68" d="100"/>
        </p:scale>
        <p:origin x="-145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C4769DA9-0C66-44C6-8FD0-A72B0164CEB5}" type="datetimeFigureOut">
              <a:rPr lang="es-MX" smtClean="0"/>
              <a:pPr/>
              <a:t>28/07/2021</a:t>
            </a:fld>
            <a:endParaRPr lang="es-MX"/>
          </a:p>
        </p:txBody>
      </p:sp>
      <p:sp>
        <p:nvSpPr>
          <p:cNvPr id="20" name="19 Marcador de pie de página"/>
          <p:cNvSpPr>
            <a:spLocks noGrp="1"/>
          </p:cNvSpPr>
          <p:nvPr>
            <p:ph type="ftr" sz="quarter" idx="11"/>
          </p:nvPr>
        </p:nvSpPr>
        <p:spPr/>
        <p:txBody>
          <a:bodyPr/>
          <a:lstStyle>
            <a:extLst/>
          </a:lstStyle>
          <a:p>
            <a:endParaRPr lang="es-MX"/>
          </a:p>
        </p:txBody>
      </p:sp>
      <p:sp>
        <p:nvSpPr>
          <p:cNvPr id="10" name="9 Marcador de número de diapositiva"/>
          <p:cNvSpPr>
            <a:spLocks noGrp="1"/>
          </p:cNvSpPr>
          <p:nvPr>
            <p:ph type="sldNum" sz="quarter" idx="12"/>
          </p:nvPr>
        </p:nvSpPr>
        <p:spPr/>
        <p:txBody>
          <a:bodyPr/>
          <a:lstStyle>
            <a:extLst/>
          </a:lstStyle>
          <a:p>
            <a:fld id="{86B96D03-2AA0-412B-9997-DF7FBD61CC5C}" type="slidenum">
              <a:rPr lang="es-MX" smtClean="0"/>
              <a:pPr/>
              <a:t>‹Nº›</a:t>
            </a:fld>
            <a:endParaRPr lang="es-MX"/>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4769DA9-0C66-44C6-8FD0-A72B0164CEB5}" type="datetimeFigureOut">
              <a:rPr lang="es-MX" smtClean="0"/>
              <a:pPr/>
              <a:t>28/07/2021</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86B96D03-2AA0-412B-9997-DF7FBD61CC5C}"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4769DA9-0C66-44C6-8FD0-A72B0164CEB5}" type="datetimeFigureOut">
              <a:rPr lang="es-MX" smtClean="0"/>
              <a:pPr/>
              <a:t>28/07/2021</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86B96D03-2AA0-412B-9997-DF7FBD61CC5C}"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4769DA9-0C66-44C6-8FD0-A72B0164CEB5}" type="datetimeFigureOut">
              <a:rPr lang="es-MX" smtClean="0"/>
              <a:pPr/>
              <a:t>28/07/2021</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86B96D03-2AA0-412B-9997-DF7FBD61CC5C}"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C4769DA9-0C66-44C6-8FD0-A72B0164CEB5}" type="datetimeFigureOut">
              <a:rPr lang="es-MX" smtClean="0"/>
              <a:pPr/>
              <a:t>28/07/2021</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86B96D03-2AA0-412B-9997-DF7FBD61CC5C}" type="slidenum">
              <a:rPr lang="es-MX" smtClean="0"/>
              <a:pPr/>
              <a:t>‹Nº›</a:t>
            </a:fld>
            <a:endParaRPr lang="es-MX"/>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C4769DA9-0C66-44C6-8FD0-A72B0164CEB5}" type="datetimeFigureOut">
              <a:rPr lang="es-MX" smtClean="0"/>
              <a:pPr/>
              <a:t>28/07/2021</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86B96D03-2AA0-412B-9997-DF7FBD61CC5C}"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C4769DA9-0C66-44C6-8FD0-A72B0164CEB5}" type="datetimeFigureOut">
              <a:rPr lang="es-MX" smtClean="0"/>
              <a:pPr/>
              <a:t>28/07/2021</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9" name="8 Marcador de número de diapositiva"/>
          <p:cNvSpPr>
            <a:spLocks noGrp="1"/>
          </p:cNvSpPr>
          <p:nvPr>
            <p:ph type="sldNum" sz="quarter" idx="12"/>
          </p:nvPr>
        </p:nvSpPr>
        <p:spPr/>
        <p:txBody>
          <a:bodyPr/>
          <a:lstStyle>
            <a:extLst/>
          </a:lstStyle>
          <a:p>
            <a:fld id="{86B96D03-2AA0-412B-9997-DF7FBD61CC5C}"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C4769DA9-0C66-44C6-8FD0-A72B0164CEB5}" type="datetimeFigureOut">
              <a:rPr lang="es-MX" smtClean="0"/>
              <a:pPr/>
              <a:t>28/07/2021</a:t>
            </a:fld>
            <a:endParaRPr lang="es-MX"/>
          </a:p>
        </p:txBody>
      </p:sp>
      <p:sp>
        <p:nvSpPr>
          <p:cNvPr id="4" name="3 Marcador de pie de página"/>
          <p:cNvSpPr>
            <a:spLocks noGrp="1"/>
          </p:cNvSpPr>
          <p:nvPr>
            <p:ph type="ftr" sz="quarter" idx="11"/>
          </p:nvPr>
        </p:nvSpPr>
        <p:spPr/>
        <p:txBody>
          <a:bodyPr/>
          <a:lstStyle>
            <a:extLst/>
          </a:lstStyle>
          <a:p>
            <a:endParaRPr lang="es-MX"/>
          </a:p>
        </p:txBody>
      </p:sp>
      <p:sp>
        <p:nvSpPr>
          <p:cNvPr id="5" name="4 Marcador de número de diapositiva"/>
          <p:cNvSpPr>
            <a:spLocks noGrp="1"/>
          </p:cNvSpPr>
          <p:nvPr>
            <p:ph type="sldNum" sz="quarter" idx="12"/>
          </p:nvPr>
        </p:nvSpPr>
        <p:spPr/>
        <p:txBody>
          <a:bodyPr/>
          <a:lstStyle>
            <a:extLst/>
          </a:lstStyle>
          <a:p>
            <a:fld id="{86B96D03-2AA0-412B-9997-DF7FBD61CC5C}"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C4769DA9-0C66-44C6-8FD0-A72B0164CEB5}" type="datetimeFigureOut">
              <a:rPr lang="es-MX" smtClean="0"/>
              <a:pPr/>
              <a:t>28/07/2021</a:t>
            </a:fld>
            <a:endParaRPr lang="es-MX"/>
          </a:p>
        </p:txBody>
      </p:sp>
      <p:sp>
        <p:nvSpPr>
          <p:cNvPr id="3" name="2 Marcador de pie de página"/>
          <p:cNvSpPr>
            <a:spLocks noGrp="1"/>
          </p:cNvSpPr>
          <p:nvPr>
            <p:ph type="ftr" sz="quarter" idx="11"/>
          </p:nvPr>
        </p:nvSpPr>
        <p:spPr/>
        <p:txBody>
          <a:bodyPr/>
          <a:lstStyle>
            <a:extLst/>
          </a:lstStyle>
          <a:p>
            <a:endParaRPr lang="es-MX"/>
          </a:p>
        </p:txBody>
      </p:sp>
      <p:sp>
        <p:nvSpPr>
          <p:cNvPr id="4" name="3 Marcador de número de diapositiva"/>
          <p:cNvSpPr>
            <a:spLocks noGrp="1"/>
          </p:cNvSpPr>
          <p:nvPr>
            <p:ph type="sldNum" sz="quarter" idx="12"/>
          </p:nvPr>
        </p:nvSpPr>
        <p:spPr/>
        <p:txBody>
          <a:bodyPr/>
          <a:lstStyle>
            <a:extLst/>
          </a:lstStyle>
          <a:p>
            <a:fld id="{86B96D03-2AA0-412B-9997-DF7FBD61CC5C}" type="slidenum">
              <a:rPr lang="es-MX" smtClean="0"/>
              <a:pPr/>
              <a:t>‹Nº›</a:t>
            </a:fld>
            <a:endParaRPr lang="es-MX"/>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C4769DA9-0C66-44C6-8FD0-A72B0164CEB5}" type="datetimeFigureOut">
              <a:rPr lang="es-MX" smtClean="0"/>
              <a:pPr/>
              <a:t>28/07/2021</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86B96D03-2AA0-412B-9997-DF7FBD61CC5C}"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C4769DA9-0C66-44C6-8FD0-A72B0164CEB5}" type="datetimeFigureOut">
              <a:rPr lang="es-MX" smtClean="0"/>
              <a:pPr/>
              <a:t>28/07/2021</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86B96D03-2AA0-412B-9997-DF7FBD61CC5C}" type="slidenum">
              <a:rPr lang="es-MX" smtClean="0"/>
              <a:pPr/>
              <a:t>‹Nº›</a:t>
            </a:fld>
            <a:endParaRPr lang="es-MX"/>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4769DA9-0C66-44C6-8FD0-A72B0164CEB5}" type="datetimeFigureOut">
              <a:rPr lang="es-MX" smtClean="0"/>
              <a:pPr/>
              <a:t>28/07/2021</a:t>
            </a:fld>
            <a:endParaRPr lang="es-MX"/>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MX"/>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6B96D03-2AA0-412B-9997-DF7FBD61CC5C}" type="slidenum">
              <a:rPr lang="es-MX" smtClean="0"/>
              <a:pPr/>
              <a:t>‹Nº›</a:t>
            </a:fld>
            <a:endParaRPr lang="es-MX"/>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28728" y="1357298"/>
            <a:ext cx="7406640" cy="1472184"/>
          </a:xfrm>
        </p:spPr>
        <p:txBody>
          <a:bodyPr>
            <a:noAutofit/>
          </a:bodyPr>
          <a:lstStyle/>
          <a:p>
            <a:pPr algn="ctr"/>
            <a:r>
              <a:rPr lang="es-MX" sz="4000" b="1" dirty="0" smtClean="0">
                <a:latin typeface="Century Gothic" pitchFamily="34" charset="0"/>
              </a:rPr>
              <a:t>INSTITUTO POLITECNICO NACIONAL.</a:t>
            </a:r>
            <a:br>
              <a:rPr lang="es-MX" sz="4000" b="1" dirty="0" smtClean="0">
                <a:latin typeface="Century Gothic" pitchFamily="34" charset="0"/>
              </a:rPr>
            </a:br>
            <a:r>
              <a:rPr lang="es-MX" sz="4000" b="1" dirty="0" smtClean="0">
                <a:latin typeface="Century Gothic" pitchFamily="34" charset="0"/>
              </a:rPr>
              <a:t>“CICS-UST”</a:t>
            </a:r>
            <a:br>
              <a:rPr lang="es-MX" sz="4000" b="1" dirty="0" smtClean="0">
                <a:latin typeface="Century Gothic" pitchFamily="34" charset="0"/>
              </a:rPr>
            </a:br>
            <a:r>
              <a:rPr lang="es-MX" sz="4000" b="1" dirty="0" smtClean="0">
                <a:latin typeface="Century Gothic" pitchFamily="34" charset="0"/>
              </a:rPr>
              <a:t>LIC.PSICOLOGIA.</a:t>
            </a:r>
            <a:endParaRPr lang="es-MX" sz="4000" b="1" dirty="0">
              <a:latin typeface="Century Gothic" pitchFamily="34" charset="0"/>
            </a:endParaRPr>
          </a:p>
        </p:txBody>
      </p:sp>
      <p:sp>
        <p:nvSpPr>
          <p:cNvPr id="3" name="2 Subtítulo"/>
          <p:cNvSpPr>
            <a:spLocks noGrp="1"/>
          </p:cNvSpPr>
          <p:nvPr>
            <p:ph type="subTitle" idx="1"/>
          </p:nvPr>
        </p:nvSpPr>
        <p:spPr>
          <a:xfrm>
            <a:off x="1428728" y="3357538"/>
            <a:ext cx="7406640" cy="3500462"/>
          </a:xfrm>
        </p:spPr>
        <p:txBody>
          <a:bodyPr>
            <a:normAutofit/>
          </a:bodyPr>
          <a:lstStyle/>
          <a:p>
            <a:pPr algn="ctr"/>
            <a:r>
              <a:rPr lang="es-MX" sz="2800" dirty="0" smtClean="0">
                <a:solidFill>
                  <a:schemeClr val="tx1"/>
                </a:solidFill>
                <a:latin typeface="Century Gothic" pitchFamily="34" charset="0"/>
              </a:rPr>
              <a:t>Tema: </a:t>
            </a:r>
          </a:p>
          <a:p>
            <a:pPr algn="ctr">
              <a:buFont typeface="Arial" pitchFamily="34" charset="0"/>
              <a:buChar char="•"/>
            </a:pPr>
            <a:r>
              <a:rPr lang="es-MX" sz="2800" dirty="0" smtClean="0">
                <a:solidFill>
                  <a:schemeClr val="tx1"/>
                </a:solidFill>
                <a:latin typeface="Century Gothic" pitchFamily="34" charset="0"/>
              </a:rPr>
              <a:t>Teorías de la motivación.</a:t>
            </a:r>
          </a:p>
          <a:p>
            <a:pPr algn="ctr"/>
            <a:r>
              <a:rPr lang="es-MX" sz="2800" dirty="0" smtClean="0">
                <a:solidFill>
                  <a:schemeClr val="tx1"/>
                </a:solidFill>
                <a:latin typeface="Century Gothic" pitchFamily="34" charset="0"/>
              </a:rPr>
              <a:t>Maestras: </a:t>
            </a:r>
          </a:p>
          <a:p>
            <a:pPr algn="ctr">
              <a:buFont typeface="Arial" pitchFamily="34" charset="0"/>
              <a:buChar char="•"/>
            </a:pPr>
            <a:r>
              <a:rPr lang="es-MX" sz="2800" dirty="0" smtClean="0">
                <a:solidFill>
                  <a:schemeClr val="tx1"/>
                </a:solidFill>
                <a:latin typeface="Century Gothic" pitchFamily="34" charset="0"/>
              </a:rPr>
              <a:t>Flores Rodríguez Fernanda.</a:t>
            </a:r>
          </a:p>
          <a:p>
            <a:pPr algn="ctr">
              <a:buFont typeface="Arial" pitchFamily="34" charset="0"/>
              <a:buChar char="•"/>
            </a:pPr>
            <a:r>
              <a:rPr lang="es-MX" sz="2800" dirty="0" smtClean="0">
                <a:solidFill>
                  <a:schemeClr val="tx1"/>
                </a:solidFill>
                <a:latin typeface="Century Gothic" pitchFamily="34" charset="0"/>
              </a:rPr>
              <a:t>Juárez Hernández Alondra Grisel.</a:t>
            </a:r>
          </a:p>
          <a:p>
            <a:pPr algn="ctr">
              <a:buFont typeface="Arial" pitchFamily="34" charset="0"/>
              <a:buChar char="•"/>
            </a:pPr>
            <a:r>
              <a:rPr lang="es-MX" sz="2800" dirty="0" smtClean="0">
                <a:solidFill>
                  <a:schemeClr val="tx1"/>
                </a:solidFill>
                <a:latin typeface="Century Gothic" pitchFamily="34" charset="0"/>
              </a:rPr>
              <a:t>Sánchez Velasco Daniela Maricruz.</a:t>
            </a:r>
            <a:endParaRPr lang="es-MX" sz="2800" dirty="0">
              <a:solidFill>
                <a:schemeClr val="tx1"/>
              </a:solidFill>
              <a:latin typeface="Century Gothic"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buClr>
                <a:schemeClr val="accent1"/>
              </a:buClr>
              <a:buFont typeface="Arial" pitchFamily="34" charset="0"/>
              <a:buChar char="•"/>
            </a:pPr>
            <a:r>
              <a:rPr lang="es-MX" sz="4400" b="1" dirty="0" smtClean="0">
                <a:solidFill>
                  <a:schemeClr val="tx1"/>
                </a:solidFill>
                <a:latin typeface="Century Gothic" pitchFamily="34" charset="0"/>
              </a:rPr>
              <a:t>Teoría de los tres factores de </a:t>
            </a:r>
            <a:r>
              <a:rPr lang="es-MX" sz="4400" b="1" dirty="0" err="1" smtClean="0">
                <a:solidFill>
                  <a:schemeClr val="tx1"/>
                </a:solidFill>
                <a:latin typeface="Century Gothic" pitchFamily="34" charset="0"/>
              </a:rPr>
              <a:t>McClelland</a:t>
            </a:r>
            <a:r>
              <a:rPr lang="es-MX" sz="4400" b="1" dirty="0" smtClean="0">
                <a:solidFill>
                  <a:schemeClr val="tx1"/>
                </a:solidFill>
                <a:latin typeface="Century Gothic" pitchFamily="34" charset="0"/>
              </a:rPr>
              <a:t>. </a:t>
            </a:r>
            <a:endParaRPr lang="es-MX" b="1" dirty="0">
              <a:solidFill>
                <a:schemeClr val="tx1"/>
              </a:solidFill>
            </a:endParaRPr>
          </a:p>
        </p:txBody>
      </p:sp>
      <p:sp>
        <p:nvSpPr>
          <p:cNvPr id="4" name="3 Rectángulo"/>
          <p:cNvSpPr/>
          <p:nvPr/>
        </p:nvSpPr>
        <p:spPr>
          <a:xfrm>
            <a:off x="1428728" y="1785926"/>
            <a:ext cx="7143800" cy="4093428"/>
          </a:xfrm>
          <a:prstGeom prst="rect">
            <a:avLst/>
          </a:prstGeom>
        </p:spPr>
        <p:txBody>
          <a:bodyPr wrap="square">
            <a:spAutoFit/>
          </a:bodyPr>
          <a:lstStyle/>
          <a:p>
            <a:pPr algn="just"/>
            <a:r>
              <a:rPr lang="es-MX" sz="2000" dirty="0">
                <a:latin typeface="Century Gothic" pitchFamily="34" charset="0"/>
              </a:rPr>
              <a:t>S</a:t>
            </a:r>
            <a:r>
              <a:rPr lang="es-MX" sz="2000" dirty="0" smtClean="0">
                <a:latin typeface="Century Gothic" pitchFamily="34" charset="0"/>
              </a:rPr>
              <a:t>eñala que existen tres motivaciones en las personas, las cuales son las necesidades de logro, afiliación y poder. </a:t>
            </a:r>
          </a:p>
          <a:p>
            <a:pPr algn="just"/>
            <a:r>
              <a:rPr lang="es-MX" sz="2000" dirty="0" smtClean="0">
                <a:latin typeface="Century Gothic" pitchFamily="34" charset="0"/>
              </a:rPr>
              <a:t>Debido a lo anterior, las personas con una alta necesidad de </a:t>
            </a:r>
            <a:r>
              <a:rPr lang="es-MX" sz="2000" b="1" dirty="0" smtClean="0">
                <a:latin typeface="Century Gothic" pitchFamily="34" charset="0"/>
              </a:rPr>
              <a:t>logro</a:t>
            </a:r>
            <a:r>
              <a:rPr lang="es-MX" sz="2000" dirty="0" smtClean="0">
                <a:latin typeface="Century Gothic" pitchFamily="34" charset="0"/>
              </a:rPr>
              <a:t>, buscan distinguirse por hacer bien las cosas y disfrutan de situaciones en las que pueden tomar responsabilidades. Asimismo, las personas que tienen una alta necesidad de </a:t>
            </a:r>
            <a:r>
              <a:rPr lang="es-MX" sz="2000" b="1" dirty="0" smtClean="0">
                <a:latin typeface="Century Gothic" pitchFamily="34" charset="0"/>
              </a:rPr>
              <a:t>poder</a:t>
            </a:r>
            <a:r>
              <a:rPr lang="es-MX" sz="2000" dirty="0" smtClean="0">
                <a:latin typeface="Century Gothic" pitchFamily="34" charset="0"/>
              </a:rPr>
              <a:t>, buscan controlar a los demás y que se haga lo que ellas desean. Por su parte, las personas con una alta necesidad de </a:t>
            </a:r>
            <a:r>
              <a:rPr lang="es-MX" sz="2000" b="1" dirty="0" smtClean="0">
                <a:latin typeface="Century Gothic" pitchFamily="34" charset="0"/>
              </a:rPr>
              <a:t>afiliación</a:t>
            </a:r>
            <a:r>
              <a:rPr lang="es-MX" sz="2000" dirty="0" smtClean="0">
                <a:latin typeface="Century Gothic" pitchFamily="34" charset="0"/>
              </a:rPr>
              <a:t> tienden a interesarse y a pensar con frecuencia acerca de la calidad de sus relaciones personales </a:t>
            </a:r>
            <a:endParaRPr lang="es-MX" sz="2000" dirty="0">
              <a:latin typeface="Century Gothic"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Teoría De Las Necesidades De McClelland: Logro, Afiliación Y Poder."/>
          <p:cNvPicPr>
            <a:picLocks noChangeAspect="1" noChangeArrowheads="1"/>
          </p:cNvPicPr>
          <p:nvPr/>
        </p:nvPicPr>
        <p:blipFill>
          <a:blip r:embed="rId2"/>
          <a:srcRect l="5712" r="6072"/>
          <a:stretch>
            <a:fillRect/>
          </a:stretch>
        </p:blipFill>
        <p:spPr bwMode="auto">
          <a:xfrm>
            <a:off x="1142976" y="214290"/>
            <a:ext cx="7572428" cy="626269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buClr>
                <a:schemeClr val="accent1"/>
              </a:buClr>
              <a:buFont typeface="Arial" pitchFamily="34" charset="0"/>
              <a:buChar char="•"/>
            </a:pPr>
            <a:r>
              <a:rPr lang="es-MX" sz="4400" b="1" dirty="0" smtClean="0">
                <a:solidFill>
                  <a:schemeClr val="tx1"/>
                </a:solidFill>
                <a:latin typeface="Century Gothic" pitchFamily="34" charset="0"/>
              </a:rPr>
              <a:t>Teoría X y Teoría Y de </a:t>
            </a:r>
            <a:r>
              <a:rPr lang="es-MX" sz="4400" b="1" dirty="0" err="1" smtClean="0">
                <a:solidFill>
                  <a:schemeClr val="tx1"/>
                </a:solidFill>
                <a:latin typeface="Century Gothic" pitchFamily="34" charset="0"/>
              </a:rPr>
              <a:t>McGregor</a:t>
            </a:r>
            <a:r>
              <a:rPr lang="es-MX" sz="4400" b="1" dirty="0" smtClean="0">
                <a:solidFill>
                  <a:schemeClr val="tx1"/>
                </a:solidFill>
                <a:latin typeface="Century Gothic" pitchFamily="34" charset="0"/>
              </a:rPr>
              <a:t>. </a:t>
            </a:r>
            <a:endParaRPr lang="es-MX" b="1" dirty="0">
              <a:solidFill>
                <a:schemeClr val="tx1"/>
              </a:solidFill>
            </a:endParaRPr>
          </a:p>
        </p:txBody>
      </p:sp>
      <p:sp>
        <p:nvSpPr>
          <p:cNvPr id="5" name="4 Rectángulo"/>
          <p:cNvSpPr/>
          <p:nvPr/>
        </p:nvSpPr>
        <p:spPr>
          <a:xfrm>
            <a:off x="1571604" y="2143116"/>
            <a:ext cx="7215238" cy="4093428"/>
          </a:xfrm>
          <a:prstGeom prst="rect">
            <a:avLst/>
          </a:prstGeom>
        </p:spPr>
        <p:txBody>
          <a:bodyPr wrap="square">
            <a:spAutoFit/>
          </a:bodyPr>
          <a:lstStyle/>
          <a:p>
            <a:pPr algn="just" fontAlgn="base"/>
            <a:r>
              <a:rPr lang="es-MX" sz="2000" dirty="0" smtClean="0">
                <a:latin typeface="Century Gothic" pitchFamily="34" charset="0"/>
              </a:rPr>
              <a:t>Representan </a:t>
            </a:r>
            <a:r>
              <a:rPr lang="es-MX" sz="2000" dirty="0">
                <a:latin typeface="Century Gothic" pitchFamily="34" charset="0"/>
              </a:rPr>
              <a:t>dos actitudes que agrupan distintas concepciones y prácticas con relación a la gestión de las personas.</a:t>
            </a:r>
          </a:p>
          <a:p>
            <a:pPr algn="just" fontAlgn="base"/>
            <a:r>
              <a:rPr lang="es-MX" sz="2000" dirty="0">
                <a:latin typeface="Century Gothic" pitchFamily="34" charset="0"/>
              </a:rPr>
              <a:t>La concepción que usted tenga sobre las personas y el trabajo van a condicionar su comportamiento y su estilo de dirección respecto a su equipo</a:t>
            </a:r>
            <a:r>
              <a:rPr lang="es-MX" sz="2000" dirty="0" smtClean="0">
                <a:latin typeface="Century Gothic" pitchFamily="34" charset="0"/>
              </a:rPr>
              <a:t>.</a:t>
            </a:r>
          </a:p>
          <a:p>
            <a:pPr algn="just" fontAlgn="base"/>
            <a:r>
              <a:rPr lang="es-MX" sz="2000" dirty="0" smtClean="0">
                <a:latin typeface="Century Gothic" pitchFamily="34" charset="0"/>
              </a:rPr>
              <a:t>Teoría “x”: </a:t>
            </a:r>
            <a:r>
              <a:rPr lang="es-MX" sz="2000" dirty="0">
                <a:latin typeface="Century Gothic" pitchFamily="34" charset="0"/>
              </a:rPr>
              <a:t>las personas tienen aversión al trabajo e intentan evitarlo; no asumen responsabilidades y son poco </a:t>
            </a:r>
            <a:r>
              <a:rPr lang="es-MX" sz="2000" dirty="0" smtClean="0">
                <a:latin typeface="Century Gothic" pitchFamily="34" charset="0"/>
              </a:rPr>
              <a:t>ambiciosas.</a:t>
            </a:r>
          </a:p>
          <a:p>
            <a:pPr algn="just" fontAlgn="base"/>
            <a:r>
              <a:rPr lang="es-MX" sz="2000" dirty="0" smtClean="0">
                <a:latin typeface="Century Gothic" pitchFamily="34" charset="0"/>
              </a:rPr>
              <a:t>Teoría “Y”: </a:t>
            </a:r>
            <a:r>
              <a:rPr lang="es-MX" sz="2000" dirty="0">
                <a:latin typeface="Century Gothic" pitchFamily="34" charset="0"/>
              </a:rPr>
              <a:t>el trabajador promedio puede ejercer la autodirección; acepta la responsabilidad, no necesita ser controlado y no tiene que considerar el trabajo como desagradable.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7650" name="Picture 2" descr="Teoría X y Teoría Y de McGregor -"/>
          <p:cNvPicPr>
            <a:picLocks noChangeAspect="1" noChangeArrowheads="1"/>
          </p:cNvPicPr>
          <p:nvPr/>
        </p:nvPicPr>
        <p:blipFill>
          <a:blip r:embed="rId2"/>
          <a:srcRect/>
          <a:stretch>
            <a:fillRect/>
          </a:stretch>
        </p:blipFill>
        <p:spPr bwMode="auto">
          <a:xfrm>
            <a:off x="0" y="428604"/>
            <a:ext cx="9200916" cy="592935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940102"/>
          </a:xfrm>
        </p:spPr>
        <p:txBody>
          <a:bodyPr>
            <a:normAutofit fontScale="90000"/>
          </a:bodyPr>
          <a:lstStyle/>
          <a:p>
            <a:pPr algn="ctr">
              <a:buClr>
                <a:schemeClr val="accent1"/>
              </a:buClr>
              <a:buFont typeface="Arial" pitchFamily="34" charset="0"/>
              <a:buChar char="•"/>
            </a:pPr>
            <a:r>
              <a:rPr lang="es-MX" sz="4400" b="1" dirty="0" smtClean="0">
                <a:solidFill>
                  <a:schemeClr val="tx1"/>
                </a:solidFill>
                <a:latin typeface="Century Gothic" pitchFamily="34" charset="0"/>
              </a:rPr>
              <a:t>Teoría de las Expectativas. </a:t>
            </a:r>
            <a:endParaRPr lang="es-MX" b="1" dirty="0">
              <a:solidFill>
                <a:schemeClr val="tx1"/>
              </a:solidFill>
            </a:endParaRPr>
          </a:p>
        </p:txBody>
      </p:sp>
      <p:sp>
        <p:nvSpPr>
          <p:cNvPr id="3" name="2 Rectángulo"/>
          <p:cNvSpPr/>
          <p:nvPr/>
        </p:nvSpPr>
        <p:spPr>
          <a:xfrm>
            <a:off x="1357290" y="1285860"/>
            <a:ext cx="7286676" cy="5324535"/>
          </a:xfrm>
          <a:prstGeom prst="rect">
            <a:avLst/>
          </a:prstGeom>
        </p:spPr>
        <p:txBody>
          <a:bodyPr wrap="square">
            <a:spAutoFit/>
          </a:bodyPr>
          <a:lstStyle/>
          <a:p>
            <a:pPr algn="just"/>
            <a:r>
              <a:rPr lang="es-MX" sz="2000" dirty="0" smtClean="0">
                <a:latin typeface="Century Gothic" pitchFamily="34" charset="0"/>
              </a:rPr>
              <a:t>Sugiere </a:t>
            </a:r>
            <a:r>
              <a:rPr lang="es-MX" sz="2000" dirty="0">
                <a:latin typeface="Century Gothic" pitchFamily="34" charset="0"/>
              </a:rPr>
              <a:t>que una persona tiende a actuar de una manera concreta según la creencia de que, tras realizar una acción, llagará la recompensa. </a:t>
            </a:r>
            <a:endParaRPr lang="es-MX" sz="2000" dirty="0" smtClean="0">
              <a:latin typeface="Century Gothic" pitchFamily="34" charset="0"/>
            </a:endParaRPr>
          </a:p>
          <a:p>
            <a:pPr algn="just"/>
            <a:r>
              <a:rPr lang="es-MX" sz="2000" b="1" dirty="0" smtClean="0">
                <a:latin typeface="Century Gothic" pitchFamily="34" charset="0"/>
              </a:rPr>
              <a:t>Propone la siguiente formula: </a:t>
            </a:r>
          </a:p>
          <a:p>
            <a:pPr algn="just"/>
            <a:endParaRPr lang="es-MX" sz="2000" b="1" dirty="0" smtClean="0">
              <a:latin typeface="Century Gothic" pitchFamily="34" charset="0"/>
            </a:endParaRPr>
          </a:p>
          <a:p>
            <a:pPr algn="just"/>
            <a:r>
              <a:rPr lang="es-MX" sz="2000" b="1" dirty="0" smtClean="0">
                <a:latin typeface="Century Gothic" pitchFamily="34" charset="0"/>
              </a:rPr>
              <a:t>Motivación </a:t>
            </a:r>
            <a:r>
              <a:rPr lang="es-MX" sz="2000" b="1" dirty="0">
                <a:latin typeface="Century Gothic" pitchFamily="34" charset="0"/>
              </a:rPr>
              <a:t>= Valencia x Expectativas x </a:t>
            </a:r>
            <a:r>
              <a:rPr lang="es-MX" sz="2000" b="1" dirty="0" err="1">
                <a:latin typeface="Century Gothic" pitchFamily="34" charset="0"/>
              </a:rPr>
              <a:t>Instrumentalidad</a:t>
            </a:r>
            <a:r>
              <a:rPr lang="es-MX" sz="2000" dirty="0" smtClean="0">
                <a:latin typeface="Century Gothic" pitchFamily="34" charset="0"/>
              </a:rPr>
              <a:t>.</a:t>
            </a:r>
          </a:p>
          <a:p>
            <a:pPr algn="just"/>
            <a:endParaRPr lang="es-MX" sz="2000" dirty="0">
              <a:latin typeface="Century Gothic" pitchFamily="34" charset="0"/>
            </a:endParaRPr>
          </a:p>
          <a:p>
            <a:pPr algn="just">
              <a:buClr>
                <a:schemeClr val="accent1"/>
              </a:buClr>
              <a:buFont typeface="Wingdings" pitchFamily="2" charset="2"/>
              <a:buChar char="v"/>
            </a:pPr>
            <a:r>
              <a:rPr lang="es-MX" sz="2000" dirty="0" smtClean="0">
                <a:latin typeface="Century Gothic" pitchFamily="34" charset="0"/>
              </a:rPr>
              <a:t>Valencia</a:t>
            </a:r>
            <a:r>
              <a:rPr lang="es-MX" sz="2000" dirty="0">
                <a:latin typeface="Century Gothic" pitchFamily="34" charset="0"/>
              </a:rPr>
              <a:t>: El primer concepto mide el valor o la importancia que una persona le otorga a la recompensa que se puede lograr después del </a:t>
            </a:r>
            <a:r>
              <a:rPr lang="es-MX" sz="2000" dirty="0" smtClean="0">
                <a:latin typeface="Century Gothic" pitchFamily="34" charset="0"/>
              </a:rPr>
              <a:t>trabajo.</a:t>
            </a:r>
          </a:p>
          <a:p>
            <a:pPr algn="just">
              <a:buClr>
                <a:schemeClr val="accent1"/>
              </a:buClr>
              <a:buFont typeface="Wingdings" pitchFamily="2" charset="2"/>
              <a:buChar char="v"/>
            </a:pPr>
            <a:r>
              <a:rPr lang="es-MX" sz="2000" dirty="0" smtClean="0">
                <a:latin typeface="Century Gothic" pitchFamily="34" charset="0"/>
              </a:rPr>
              <a:t>Expectativa</a:t>
            </a:r>
            <a:r>
              <a:rPr lang="es-MX" sz="2000" dirty="0">
                <a:latin typeface="Century Gothic" pitchFamily="34" charset="0"/>
              </a:rPr>
              <a:t>: Es la relación entre el esfuerzo y el desempeño, es decir, mide la confianza del individuo depositada en conseguir o no los resultados </a:t>
            </a:r>
            <a:r>
              <a:rPr lang="es-MX" sz="2000" dirty="0" smtClean="0">
                <a:latin typeface="Century Gothic" pitchFamily="34" charset="0"/>
              </a:rPr>
              <a:t>esperados.</a:t>
            </a:r>
          </a:p>
          <a:p>
            <a:pPr algn="just">
              <a:buClr>
                <a:schemeClr val="accent1"/>
              </a:buClr>
              <a:buFont typeface="Wingdings" pitchFamily="2" charset="2"/>
              <a:buChar char="v"/>
            </a:pPr>
            <a:r>
              <a:rPr lang="es-MX" sz="2000" dirty="0" err="1" smtClean="0">
                <a:latin typeface="Century Gothic" pitchFamily="34" charset="0"/>
              </a:rPr>
              <a:t>Instrumentalidad</a:t>
            </a:r>
            <a:r>
              <a:rPr lang="es-MX" sz="2000" dirty="0">
                <a:latin typeface="Century Gothic" pitchFamily="34" charset="0"/>
              </a:rPr>
              <a:t>: Este elemento mide hasta qué punto una persona cree que su empresa le otorgará las recompensas prometidas.</a:t>
            </a:r>
          </a:p>
          <a:p>
            <a:pPr algn="just"/>
            <a:endParaRPr lang="es-MX" sz="2000" dirty="0">
              <a:latin typeface="Century Gothic"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Idem et Idem by Gemma Bertran : Teoría de las expectativas de Vroom. -  Motivación."/>
          <p:cNvPicPr>
            <a:picLocks noChangeAspect="1" noChangeArrowheads="1"/>
          </p:cNvPicPr>
          <p:nvPr/>
        </p:nvPicPr>
        <p:blipFill>
          <a:blip r:embed="rId2"/>
          <a:srcRect l="12336" t="16602" r="12725" b="8940"/>
          <a:stretch>
            <a:fillRect/>
          </a:stretch>
        </p:blipFill>
        <p:spPr bwMode="auto">
          <a:xfrm>
            <a:off x="1214414" y="357166"/>
            <a:ext cx="7715304" cy="592935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728" y="357166"/>
            <a:ext cx="7498080" cy="654350"/>
          </a:xfrm>
        </p:spPr>
        <p:txBody>
          <a:bodyPr>
            <a:normAutofit fontScale="90000"/>
          </a:bodyPr>
          <a:lstStyle/>
          <a:p>
            <a:pPr marL="457200" indent="-457200" algn="ctr">
              <a:buClr>
                <a:schemeClr val="accent1"/>
              </a:buClr>
              <a:buFont typeface="Arial" pitchFamily="34" charset="0"/>
              <a:buChar char="•"/>
            </a:pPr>
            <a:r>
              <a:rPr lang="es-MX" sz="4400" b="1" dirty="0" smtClean="0">
                <a:solidFill>
                  <a:schemeClr val="tx1"/>
                </a:solidFill>
                <a:latin typeface="Century Gothic" pitchFamily="34" charset="0"/>
              </a:rPr>
              <a:t>Teoría ERC de </a:t>
            </a:r>
            <a:r>
              <a:rPr lang="es-MX" sz="4400" b="1" dirty="0" err="1" smtClean="0">
                <a:solidFill>
                  <a:schemeClr val="tx1"/>
                </a:solidFill>
                <a:latin typeface="Century Gothic" pitchFamily="34" charset="0"/>
              </a:rPr>
              <a:t>Alderfer</a:t>
            </a:r>
            <a:r>
              <a:rPr lang="es-MX" sz="4400" b="1" dirty="0" smtClean="0">
                <a:solidFill>
                  <a:schemeClr val="tx1"/>
                </a:solidFill>
                <a:latin typeface="Century Gothic" pitchFamily="34" charset="0"/>
              </a:rPr>
              <a:t>. </a:t>
            </a:r>
            <a:br>
              <a:rPr lang="es-MX" sz="4400" b="1" dirty="0" smtClean="0">
                <a:solidFill>
                  <a:schemeClr val="tx1"/>
                </a:solidFill>
                <a:latin typeface="Century Gothic" pitchFamily="34" charset="0"/>
              </a:rPr>
            </a:br>
            <a:endParaRPr lang="es-MX" b="1" dirty="0">
              <a:solidFill>
                <a:schemeClr val="tx1"/>
              </a:solidFill>
            </a:endParaRPr>
          </a:p>
        </p:txBody>
      </p:sp>
      <p:sp>
        <p:nvSpPr>
          <p:cNvPr id="3" name="2 Rectángulo"/>
          <p:cNvSpPr/>
          <p:nvPr/>
        </p:nvSpPr>
        <p:spPr>
          <a:xfrm>
            <a:off x="1857356" y="1357298"/>
            <a:ext cx="6286544" cy="4401205"/>
          </a:xfrm>
          <a:prstGeom prst="rect">
            <a:avLst/>
          </a:prstGeom>
        </p:spPr>
        <p:txBody>
          <a:bodyPr wrap="square">
            <a:spAutoFit/>
          </a:bodyPr>
          <a:lstStyle/>
          <a:p>
            <a:pPr algn="just"/>
            <a:r>
              <a:rPr lang="es-MX" sz="2000" dirty="0" smtClean="0">
                <a:latin typeface="Century Gothic" pitchFamily="34" charset="0"/>
              </a:rPr>
              <a:t>Es </a:t>
            </a:r>
            <a:r>
              <a:rPr lang="es-MX" sz="2000" dirty="0">
                <a:latin typeface="Century Gothic" pitchFamily="34" charset="0"/>
              </a:rPr>
              <a:t>una reformulación de la clásica teoría de la pirámide de necesidades propuesta originalmente por Abraham </a:t>
            </a:r>
            <a:r>
              <a:rPr lang="es-MX" sz="2000" dirty="0" err="1">
                <a:latin typeface="Century Gothic" pitchFamily="34" charset="0"/>
              </a:rPr>
              <a:t>Maslow</a:t>
            </a:r>
            <a:r>
              <a:rPr lang="es-MX" sz="2000" dirty="0" smtClean="0">
                <a:latin typeface="Century Gothic" pitchFamily="34" charset="0"/>
              </a:rPr>
              <a:t>.</a:t>
            </a:r>
          </a:p>
          <a:p>
            <a:pPr algn="just"/>
            <a:r>
              <a:rPr lang="es-MX" sz="2000" dirty="0">
                <a:latin typeface="Century Gothic" pitchFamily="34" charset="0"/>
              </a:rPr>
              <a:t>Una de las diferencias que este modelo presenta en comparación con la de </a:t>
            </a:r>
            <a:r>
              <a:rPr lang="es-MX" sz="2000" dirty="0" err="1">
                <a:latin typeface="Century Gothic" pitchFamily="34" charset="0"/>
              </a:rPr>
              <a:t>Maslow</a:t>
            </a:r>
            <a:r>
              <a:rPr lang="es-MX" sz="2000" dirty="0">
                <a:latin typeface="Century Gothic" pitchFamily="34" charset="0"/>
              </a:rPr>
              <a:t> es la de que condensa los cinco niveles originales en solamente tres, haciendo referencia a necesidades de Existencia, de Relación y de Crecimiento, motivo por el cual esta teoría ha sido denominada modelo ERC. No obstante, al igual que lo hace la pirámide de </a:t>
            </a:r>
            <a:r>
              <a:rPr lang="es-MX" sz="2000" dirty="0" err="1">
                <a:latin typeface="Century Gothic" pitchFamily="34" charset="0"/>
              </a:rPr>
              <a:t>Maslow</a:t>
            </a:r>
            <a:r>
              <a:rPr lang="es-MX" sz="2000" dirty="0">
                <a:latin typeface="Century Gothic" pitchFamily="34" charset="0"/>
              </a:rPr>
              <a:t>, en el modelo jerárquico ERC de </a:t>
            </a:r>
            <a:r>
              <a:rPr lang="es-MX" sz="2000" dirty="0" err="1">
                <a:latin typeface="Century Gothic" pitchFamily="34" charset="0"/>
              </a:rPr>
              <a:t>Alderfer</a:t>
            </a:r>
            <a:r>
              <a:rPr lang="es-MX" sz="2000" dirty="0">
                <a:latin typeface="Century Gothic" pitchFamily="34" charset="0"/>
              </a:rPr>
              <a:t> </a:t>
            </a:r>
            <a:r>
              <a:rPr lang="es-MX" sz="2000" b="1" dirty="0">
                <a:latin typeface="Century Gothic" pitchFamily="34" charset="0"/>
              </a:rPr>
              <a:t>estos niveles representan necesidad con un grado de prioridad variable</a:t>
            </a:r>
            <a:r>
              <a:rPr lang="es-MX" sz="2000" dirty="0">
                <a:latin typeface="Century Gothic" pitchFamily="34" charset="0"/>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ERC-ERG"/>
          <p:cNvPicPr>
            <a:picLocks noChangeAspect="1" noChangeArrowheads="1"/>
          </p:cNvPicPr>
          <p:nvPr/>
        </p:nvPicPr>
        <p:blipFill>
          <a:blip r:embed="rId2"/>
          <a:srcRect/>
          <a:stretch>
            <a:fillRect/>
          </a:stretch>
        </p:blipFill>
        <p:spPr bwMode="auto">
          <a:xfrm>
            <a:off x="1071538" y="1142984"/>
            <a:ext cx="8072462" cy="428628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buClr>
                <a:schemeClr val="accent1"/>
              </a:buClr>
              <a:buFont typeface="Arial" pitchFamily="34" charset="0"/>
              <a:buChar char="•"/>
            </a:pPr>
            <a:r>
              <a:rPr lang="es-MX" b="1" dirty="0" smtClean="0">
                <a:solidFill>
                  <a:schemeClr val="tx1"/>
                </a:solidFill>
                <a:latin typeface="Century Gothic" pitchFamily="34" charset="0"/>
              </a:rPr>
              <a:t>Teoría de la Fijación de Metas de Edwin </a:t>
            </a:r>
            <a:r>
              <a:rPr lang="es-MX" b="1" dirty="0" err="1" smtClean="0">
                <a:solidFill>
                  <a:schemeClr val="tx1"/>
                </a:solidFill>
                <a:latin typeface="Century Gothic" pitchFamily="34" charset="0"/>
              </a:rPr>
              <a:t>Locke</a:t>
            </a:r>
            <a:r>
              <a:rPr lang="es-MX" b="1" dirty="0" smtClean="0">
                <a:solidFill>
                  <a:schemeClr val="tx1"/>
                </a:solidFill>
                <a:latin typeface="Century Gothic" pitchFamily="34" charset="0"/>
              </a:rPr>
              <a:t>.</a:t>
            </a:r>
            <a:endParaRPr lang="es-MX" b="1" dirty="0">
              <a:solidFill>
                <a:schemeClr val="tx1"/>
              </a:solidFill>
            </a:endParaRPr>
          </a:p>
        </p:txBody>
      </p:sp>
      <p:sp>
        <p:nvSpPr>
          <p:cNvPr id="3" name="2 Rectángulo"/>
          <p:cNvSpPr/>
          <p:nvPr/>
        </p:nvSpPr>
        <p:spPr>
          <a:xfrm>
            <a:off x="1500166" y="2214554"/>
            <a:ext cx="7143800" cy="4093428"/>
          </a:xfrm>
          <a:prstGeom prst="rect">
            <a:avLst/>
          </a:prstGeom>
        </p:spPr>
        <p:txBody>
          <a:bodyPr wrap="square">
            <a:spAutoFit/>
          </a:bodyPr>
          <a:lstStyle/>
          <a:p>
            <a:pPr algn="just"/>
            <a:r>
              <a:rPr lang="es-MX" sz="2000" dirty="0" smtClean="0">
                <a:latin typeface="Century Gothic" pitchFamily="34" charset="0"/>
              </a:rPr>
              <a:t>La auto fijación de metas proporciona al individuo la capacidad de trazar un camino. Este camino le nutre de motivación y determinación para alcanzarlas</a:t>
            </a:r>
            <a:r>
              <a:rPr lang="es-MX" sz="2000" dirty="0" smtClean="0">
                <a:latin typeface="Century Gothic" pitchFamily="34" charset="0"/>
              </a:rPr>
              <a:t>.</a:t>
            </a:r>
          </a:p>
          <a:p>
            <a:pPr algn="just"/>
            <a:r>
              <a:rPr lang="es-MX" sz="2000" dirty="0" smtClean="0">
                <a:latin typeface="Century Gothic" pitchFamily="34" charset="0"/>
              </a:rPr>
              <a:t>L</a:t>
            </a:r>
            <a:r>
              <a:rPr lang="es-MX" sz="2000" dirty="0" smtClean="0">
                <a:latin typeface="Century Gothic" pitchFamily="34" charset="0"/>
              </a:rPr>
              <a:t>os </a:t>
            </a:r>
            <a:r>
              <a:rPr lang="es-MX" sz="2000" dirty="0" smtClean="0">
                <a:latin typeface="Century Gothic" pitchFamily="34" charset="0"/>
              </a:rPr>
              <a:t>objetivos de dichas metas son:</a:t>
            </a:r>
          </a:p>
          <a:p>
            <a:pPr algn="just">
              <a:buClr>
                <a:schemeClr val="accent1"/>
              </a:buClr>
              <a:buFont typeface="Wingdings" pitchFamily="2" charset="2"/>
              <a:buChar char="v"/>
            </a:pPr>
            <a:r>
              <a:rPr lang="es-MX" sz="2000" b="1" dirty="0" smtClean="0">
                <a:latin typeface="Century Gothic" pitchFamily="34" charset="0"/>
              </a:rPr>
              <a:t>Focalizar la actividad </a:t>
            </a:r>
            <a:r>
              <a:rPr lang="es-MX" sz="2000" dirty="0" smtClean="0">
                <a:latin typeface="Century Gothic" pitchFamily="34" charset="0"/>
              </a:rPr>
              <a:t>en aquellas acciones que le ayuden a lograr las </a:t>
            </a:r>
            <a:r>
              <a:rPr lang="es-MX" sz="2000" dirty="0" smtClean="0">
                <a:latin typeface="Century Gothic" pitchFamily="34" charset="0"/>
              </a:rPr>
              <a:t>metas.</a:t>
            </a:r>
          </a:p>
          <a:p>
            <a:pPr algn="just">
              <a:buClr>
                <a:schemeClr val="accent1"/>
              </a:buClr>
              <a:buFont typeface="Wingdings" pitchFamily="2" charset="2"/>
              <a:buChar char="v"/>
            </a:pPr>
            <a:r>
              <a:rPr lang="es-MX" sz="2000" b="1" dirty="0" smtClean="0">
                <a:latin typeface="Century Gothic" pitchFamily="34" charset="0"/>
              </a:rPr>
              <a:t>Trazar </a:t>
            </a:r>
            <a:r>
              <a:rPr lang="es-MX" sz="2000" b="1" dirty="0" smtClean="0">
                <a:latin typeface="Century Gothic" pitchFamily="34" charset="0"/>
              </a:rPr>
              <a:t>objetivos más ambiciosos</a:t>
            </a:r>
            <a:r>
              <a:rPr lang="es-MX" sz="2000" dirty="0" smtClean="0">
                <a:latin typeface="Century Gothic" pitchFamily="34" charset="0"/>
              </a:rPr>
              <a:t>, realistas pero alcanzables acompañado del esfuerzo y al </a:t>
            </a:r>
            <a:r>
              <a:rPr lang="es-MX" sz="2000" dirty="0" smtClean="0">
                <a:latin typeface="Century Gothic" pitchFamily="34" charset="0"/>
              </a:rPr>
              <a:t>dedicación.</a:t>
            </a:r>
          </a:p>
          <a:p>
            <a:pPr algn="just">
              <a:buClr>
                <a:schemeClr val="accent1"/>
              </a:buClr>
              <a:buFont typeface="Wingdings" pitchFamily="2" charset="2"/>
              <a:buChar char="v"/>
            </a:pPr>
            <a:r>
              <a:rPr lang="es-MX" sz="2000" b="1" dirty="0" smtClean="0">
                <a:latin typeface="Century Gothic" pitchFamily="34" charset="0"/>
              </a:rPr>
              <a:t>Visión </a:t>
            </a:r>
            <a:r>
              <a:rPr lang="es-MX" sz="2000" b="1" dirty="0" smtClean="0">
                <a:latin typeface="Century Gothic" pitchFamily="34" charset="0"/>
              </a:rPr>
              <a:t>empresarial</a:t>
            </a:r>
            <a:r>
              <a:rPr lang="es-MX" sz="2000" dirty="0" smtClean="0">
                <a:latin typeface="Century Gothic" pitchFamily="34" charset="0"/>
              </a:rPr>
              <a:t> imprescindible para el correcto funcionamiento de la compañía y la consecución de sus </a:t>
            </a:r>
            <a:r>
              <a:rPr lang="es-MX" sz="2000" dirty="0" smtClean="0">
                <a:latin typeface="Century Gothic" pitchFamily="34" charset="0"/>
              </a:rPr>
              <a:t>objetivos.</a:t>
            </a:r>
          </a:p>
          <a:p>
            <a:pPr algn="just">
              <a:buClr>
                <a:schemeClr val="accent1"/>
              </a:buClr>
              <a:buFont typeface="Wingdings" pitchFamily="2" charset="2"/>
              <a:buChar char="v"/>
            </a:pPr>
            <a:r>
              <a:rPr lang="es-MX" sz="2000" b="1" dirty="0" smtClean="0">
                <a:latin typeface="Century Gothic" pitchFamily="34" charset="0"/>
              </a:rPr>
              <a:t>Visión </a:t>
            </a:r>
            <a:r>
              <a:rPr lang="es-MX" sz="2000" b="1" dirty="0" smtClean="0">
                <a:latin typeface="Century Gothic" pitchFamily="34" charset="0"/>
              </a:rPr>
              <a:t>del empleado </a:t>
            </a:r>
            <a:r>
              <a:rPr lang="es-MX" sz="2000" dirty="0" smtClean="0">
                <a:latin typeface="Century Gothic" pitchFamily="34" charset="0"/>
              </a:rPr>
              <a:t>en su trayectoria profesional y las metas que este quiera abarcar para crecer.</a:t>
            </a:r>
            <a:endParaRPr lang="es-MX" sz="2000" dirty="0">
              <a:latin typeface="Century Gothic"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DWIN LOCKE: TEORÍA DE FIJACIÓN DE METAS – Psicología en Oaxaca"/>
          <p:cNvPicPr>
            <a:picLocks noChangeAspect="1" noChangeArrowheads="1"/>
          </p:cNvPicPr>
          <p:nvPr/>
        </p:nvPicPr>
        <p:blipFill>
          <a:blip r:embed="rId2"/>
          <a:srcRect t="16000" b="7429"/>
          <a:stretch>
            <a:fillRect/>
          </a:stretch>
        </p:blipFill>
        <p:spPr bwMode="auto">
          <a:xfrm>
            <a:off x="1571604" y="428604"/>
            <a:ext cx="6572296" cy="629062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2428860" y="428604"/>
            <a:ext cx="6400800" cy="795332"/>
          </a:xfrm>
        </p:spPr>
        <p:txBody>
          <a:bodyPr>
            <a:normAutofit/>
          </a:bodyPr>
          <a:lstStyle/>
          <a:p>
            <a:pPr algn="ctr"/>
            <a:r>
              <a:rPr lang="es-MX" sz="4000" b="1" dirty="0" smtClean="0">
                <a:solidFill>
                  <a:schemeClr val="tx1"/>
                </a:solidFill>
              </a:rPr>
              <a:t>¿Qué es la motivación?</a:t>
            </a:r>
            <a:endParaRPr lang="es-MX" sz="4000" b="1" dirty="0">
              <a:solidFill>
                <a:schemeClr val="tx1"/>
              </a:solidFill>
            </a:endParaRPr>
          </a:p>
        </p:txBody>
      </p:sp>
      <p:sp>
        <p:nvSpPr>
          <p:cNvPr id="5" name="4 Rectángulo"/>
          <p:cNvSpPr/>
          <p:nvPr/>
        </p:nvSpPr>
        <p:spPr>
          <a:xfrm>
            <a:off x="2714612" y="1643050"/>
            <a:ext cx="5786478" cy="4708981"/>
          </a:xfrm>
          <a:prstGeom prst="rect">
            <a:avLst/>
          </a:prstGeom>
        </p:spPr>
        <p:txBody>
          <a:bodyPr wrap="square">
            <a:spAutoFit/>
          </a:bodyPr>
          <a:lstStyle/>
          <a:p>
            <a:pPr algn="just"/>
            <a:r>
              <a:rPr lang="es-MX" sz="2000" b="1" u="sng" dirty="0">
                <a:latin typeface="Century Gothic" pitchFamily="34" charset="0"/>
              </a:rPr>
              <a:t>González </a:t>
            </a:r>
            <a:r>
              <a:rPr lang="es-MX" sz="2000" b="1" u="sng" dirty="0" err="1">
                <a:latin typeface="Century Gothic" pitchFamily="34" charset="0"/>
              </a:rPr>
              <a:t>Mitjans</a:t>
            </a:r>
            <a:r>
              <a:rPr lang="es-MX" sz="2000" b="1" u="sng" dirty="0">
                <a:latin typeface="Century Gothic" pitchFamily="34" charset="0"/>
              </a:rPr>
              <a:t> </a:t>
            </a:r>
            <a:r>
              <a:rPr lang="es-MX" sz="2000" dirty="0" smtClean="0">
                <a:latin typeface="Century Gothic" pitchFamily="34" charset="0"/>
              </a:rPr>
              <a:t>dice:  </a:t>
            </a:r>
          </a:p>
          <a:p>
            <a:pPr algn="just">
              <a:buClr>
                <a:schemeClr val="accent1"/>
              </a:buClr>
              <a:buFont typeface="Wingdings" pitchFamily="2" charset="2"/>
              <a:buChar char="q"/>
            </a:pPr>
            <a:r>
              <a:rPr lang="es-MX" sz="2000" dirty="0" smtClean="0">
                <a:latin typeface="Century Gothic" pitchFamily="34" charset="0"/>
              </a:rPr>
              <a:t>“</a:t>
            </a:r>
            <a:r>
              <a:rPr lang="es-MX" sz="2000" dirty="0">
                <a:latin typeface="Century Gothic" pitchFamily="34" charset="0"/>
              </a:rPr>
              <a:t>La motivación es un proceso que no se reduce a un estado de ánimo que estimula de manera inmediata el comportamiento hacia la satisfacción de la necesidad”. </a:t>
            </a:r>
          </a:p>
          <a:p>
            <a:pPr algn="just">
              <a:buClr>
                <a:schemeClr val="accent1"/>
              </a:buClr>
              <a:buFont typeface="Wingdings" pitchFamily="2" charset="2"/>
              <a:buChar char="q"/>
            </a:pPr>
            <a:r>
              <a:rPr lang="es-MX" sz="2000" dirty="0" smtClean="0">
                <a:latin typeface="Century Gothic" pitchFamily="34" charset="0"/>
              </a:rPr>
              <a:t>“</a:t>
            </a:r>
            <a:r>
              <a:rPr lang="es-MX" sz="2000" dirty="0">
                <a:latin typeface="Century Gothic" pitchFamily="34" charset="0"/>
              </a:rPr>
              <a:t>El potencial dinámico de la motivación se asocia a un contenido relevante para el sujeto, que se estructura en conceptos, reflexiones, valoraciones y que es a su vez portador de una carga emocional</a:t>
            </a:r>
            <a:r>
              <a:rPr lang="es-MX" sz="2000" dirty="0" smtClean="0">
                <a:latin typeface="Century Gothic" pitchFamily="34" charset="0"/>
              </a:rPr>
              <a:t>”.</a:t>
            </a:r>
          </a:p>
          <a:p>
            <a:pPr algn="just">
              <a:buClr>
                <a:schemeClr val="accent1"/>
              </a:buClr>
              <a:buFont typeface="Wingdings" pitchFamily="2" charset="2"/>
              <a:buChar char="q"/>
            </a:pPr>
            <a:r>
              <a:rPr lang="es-MX" sz="2000" dirty="0" smtClean="0">
                <a:latin typeface="Century Gothic" pitchFamily="34" charset="0"/>
              </a:rPr>
              <a:t>Esta </a:t>
            </a:r>
            <a:r>
              <a:rPr lang="es-MX" sz="2000" dirty="0">
                <a:latin typeface="Century Gothic" pitchFamily="34" charset="0"/>
              </a:rPr>
              <a:t>definición del proceso, es más abarcadora que aquella que habla de fuerza y direccionalidad de la conducta y está claramente enraizado en las emociones.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85852" y="428604"/>
            <a:ext cx="7498080" cy="1143000"/>
          </a:xfrm>
        </p:spPr>
        <p:txBody>
          <a:bodyPr>
            <a:noAutofit/>
          </a:bodyPr>
          <a:lstStyle/>
          <a:p>
            <a:pPr algn="ctr">
              <a:buClr>
                <a:schemeClr val="accent1"/>
              </a:buClr>
              <a:buFont typeface="Arial" pitchFamily="34" charset="0"/>
              <a:buChar char="•"/>
            </a:pPr>
            <a:r>
              <a:rPr lang="es-MX" sz="4000" b="1" dirty="0" smtClean="0">
                <a:solidFill>
                  <a:schemeClr val="tx1"/>
                </a:solidFill>
                <a:latin typeface="Century Gothic" pitchFamily="34" charset="0"/>
              </a:rPr>
              <a:t>Teoría de la Equidad de </a:t>
            </a:r>
            <a:r>
              <a:rPr lang="es-MX" sz="4000" b="1" dirty="0" err="1" smtClean="0">
                <a:solidFill>
                  <a:schemeClr val="tx1"/>
                </a:solidFill>
                <a:latin typeface="Century Gothic" pitchFamily="34" charset="0"/>
              </a:rPr>
              <a:t>Stancey</a:t>
            </a:r>
            <a:r>
              <a:rPr lang="es-MX" sz="4000" b="1" dirty="0" smtClean="0">
                <a:solidFill>
                  <a:schemeClr val="tx1"/>
                </a:solidFill>
                <a:latin typeface="Century Gothic" pitchFamily="34" charset="0"/>
              </a:rPr>
              <a:t> Adams.</a:t>
            </a:r>
            <a:endParaRPr lang="es-MX" sz="4000" b="1" dirty="0">
              <a:solidFill>
                <a:schemeClr val="tx1"/>
              </a:solidFill>
            </a:endParaRPr>
          </a:p>
        </p:txBody>
      </p:sp>
      <p:sp>
        <p:nvSpPr>
          <p:cNvPr id="3" name="2 Rectángulo"/>
          <p:cNvSpPr/>
          <p:nvPr/>
        </p:nvSpPr>
        <p:spPr>
          <a:xfrm>
            <a:off x="1857356" y="2357430"/>
            <a:ext cx="6215090" cy="2554545"/>
          </a:xfrm>
          <a:prstGeom prst="rect">
            <a:avLst/>
          </a:prstGeom>
        </p:spPr>
        <p:txBody>
          <a:bodyPr wrap="square">
            <a:spAutoFit/>
          </a:bodyPr>
          <a:lstStyle/>
          <a:p>
            <a:pPr algn="just" fontAlgn="base"/>
            <a:r>
              <a:rPr lang="es-MX" sz="2000" dirty="0" smtClean="0">
                <a:latin typeface="Century Gothic" pitchFamily="34" charset="0"/>
              </a:rPr>
              <a:t>Explica </a:t>
            </a:r>
            <a:r>
              <a:rPr lang="es-MX" sz="2000" dirty="0" smtClean="0">
                <a:latin typeface="Century Gothic" pitchFamily="34" charset="0"/>
              </a:rPr>
              <a:t>la influencia que la percepción de un trato justo, tiene en la motivación de los individuos. O, desde otro punto de vista, en su desmotivación.</a:t>
            </a:r>
          </a:p>
          <a:p>
            <a:pPr algn="just" fontAlgn="base"/>
            <a:r>
              <a:rPr lang="es-MX" sz="2000" dirty="0" smtClean="0">
                <a:latin typeface="Century Gothic" pitchFamily="34" charset="0"/>
              </a:rPr>
              <a:t>Las personas tendemos a compararnos con los demás. Con las situaciones de otras personas, dentro y fuera del trabajo. Así, conformamos una percepción sobre lo que es justo o injusto.</a:t>
            </a:r>
            <a:endParaRPr lang="es-MX" sz="2000" dirty="0">
              <a:latin typeface="Century Gothic"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actores humanos y motivacion: TEORÍA EQUIDAD"/>
          <p:cNvPicPr>
            <a:picLocks noChangeAspect="1" noChangeArrowheads="1"/>
          </p:cNvPicPr>
          <p:nvPr/>
        </p:nvPicPr>
        <p:blipFill>
          <a:blip r:embed="rId2"/>
          <a:srcRect t="25610"/>
          <a:stretch>
            <a:fillRect/>
          </a:stretch>
        </p:blipFill>
        <p:spPr bwMode="auto">
          <a:xfrm>
            <a:off x="1071538" y="1000108"/>
            <a:ext cx="7858180" cy="485778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28728" y="357166"/>
            <a:ext cx="7215238" cy="1938992"/>
          </a:xfrm>
          <a:prstGeom prst="rect">
            <a:avLst/>
          </a:prstGeom>
        </p:spPr>
        <p:txBody>
          <a:bodyPr wrap="square">
            <a:spAutoFit/>
          </a:bodyPr>
          <a:lstStyle/>
          <a:p>
            <a:pPr algn="just"/>
            <a:r>
              <a:rPr lang="es-MX" sz="2000" dirty="0" smtClean="0">
                <a:latin typeface="Century Gothic" pitchFamily="34" charset="0"/>
              </a:rPr>
              <a:t>En resumen se podría decir que: </a:t>
            </a:r>
          </a:p>
          <a:p>
            <a:pPr algn="just">
              <a:buClr>
                <a:schemeClr val="accent1"/>
              </a:buClr>
              <a:buFont typeface="Wingdings" pitchFamily="2" charset="2"/>
              <a:buChar char="§"/>
            </a:pPr>
            <a:r>
              <a:rPr lang="es-MX" sz="2000" dirty="0" smtClean="0">
                <a:latin typeface="Century Gothic" pitchFamily="34" charset="0"/>
              </a:rPr>
              <a:t>El </a:t>
            </a:r>
            <a:r>
              <a:rPr lang="es-MX" sz="2000" dirty="0">
                <a:latin typeface="Century Gothic" pitchFamily="34" charset="0"/>
              </a:rPr>
              <a:t>elemento de relación intermedio entre el deseo, la necesidad, el fin, la meta o el </a:t>
            </a:r>
            <a:r>
              <a:rPr lang="es-MX" sz="2000" dirty="0" smtClean="0">
                <a:latin typeface="Century Gothic" pitchFamily="34" charset="0"/>
              </a:rPr>
              <a:t>objetivo.</a:t>
            </a:r>
          </a:p>
          <a:p>
            <a:pPr algn="just">
              <a:buClr>
                <a:schemeClr val="accent1"/>
              </a:buClr>
              <a:buFont typeface="Wingdings" pitchFamily="2" charset="2"/>
              <a:buChar char="§"/>
            </a:pPr>
            <a:r>
              <a:rPr lang="es-MX" sz="2000" dirty="0" smtClean="0">
                <a:latin typeface="Century Gothic" pitchFamily="34" charset="0"/>
              </a:rPr>
              <a:t>Lo </a:t>
            </a:r>
            <a:r>
              <a:rPr lang="es-MX" sz="2000" dirty="0">
                <a:latin typeface="Century Gothic" pitchFamily="34" charset="0"/>
              </a:rPr>
              <a:t>que hace que la gente actúe que </a:t>
            </a:r>
            <a:r>
              <a:rPr lang="es-MX" sz="2000" dirty="0" smtClean="0">
                <a:latin typeface="Century Gothic" pitchFamily="34" charset="0"/>
              </a:rPr>
              <a:t>se desempeñe </a:t>
            </a:r>
            <a:r>
              <a:rPr lang="es-MX" sz="2000" dirty="0">
                <a:latin typeface="Century Gothic" pitchFamily="34" charset="0"/>
              </a:rPr>
              <a:t>y desee hacer algo. </a:t>
            </a:r>
          </a:p>
          <a:p>
            <a:pPr algn="just">
              <a:buClr>
                <a:schemeClr val="accent1"/>
              </a:buClr>
              <a:buFont typeface="Wingdings" pitchFamily="2" charset="2"/>
              <a:buChar char="§"/>
            </a:pPr>
            <a:r>
              <a:rPr lang="es-MX" sz="2000" dirty="0" smtClean="0">
                <a:latin typeface="Century Gothic" pitchFamily="34" charset="0"/>
              </a:rPr>
              <a:t>La </a:t>
            </a:r>
            <a:r>
              <a:rPr lang="es-MX" sz="2000" dirty="0">
                <a:latin typeface="Century Gothic" pitchFamily="34" charset="0"/>
              </a:rPr>
              <a:t>fuerza motriz de actitudes y capacidades.</a:t>
            </a:r>
          </a:p>
        </p:txBody>
      </p:sp>
      <p:sp>
        <p:nvSpPr>
          <p:cNvPr id="1026" name="AutoShape 2" descr="❤ Necesidades y Deseos: Ejemplos, Diferencias y pirámide de Maslo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028" name="AutoShape 4" descr="❤ Necesidades y Deseos: Ejemplos, Diferencias y pirámide de Maslo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030" name="AutoShape 6" descr="❤ Necesidades y Deseos: Ejemplos, Diferencias y pirámide de Maslo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1032" name="Picture 8" descr="CONDUSEF on Twitter: &amp;quot;Un deseo no siempre es una necesidad. Conoce sus  diferencias. #EducaciónFinanciera… &amp;quot;"/>
          <p:cNvPicPr>
            <a:picLocks noChangeAspect="1" noChangeArrowheads="1"/>
          </p:cNvPicPr>
          <p:nvPr/>
        </p:nvPicPr>
        <p:blipFill>
          <a:blip r:embed="rId2"/>
          <a:srcRect l="4000" t="7500" r="3999" b="9999"/>
          <a:stretch>
            <a:fillRect/>
          </a:stretch>
        </p:blipFill>
        <p:spPr bwMode="auto">
          <a:xfrm>
            <a:off x="1714480" y="2428868"/>
            <a:ext cx="6572296" cy="392909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MX" sz="4000" b="1" dirty="0" smtClean="0">
                <a:solidFill>
                  <a:schemeClr val="tx1"/>
                </a:solidFill>
                <a:latin typeface="Century Gothic" pitchFamily="34" charset="0"/>
              </a:rPr>
              <a:t>Elementos relacionados a la motivación.</a:t>
            </a:r>
            <a:endParaRPr lang="es-MX" sz="4000" b="1" dirty="0">
              <a:solidFill>
                <a:schemeClr val="tx1"/>
              </a:solidFill>
              <a:latin typeface="Century Gothic" pitchFamily="34" charset="0"/>
            </a:endParaRPr>
          </a:p>
        </p:txBody>
      </p:sp>
      <p:sp>
        <p:nvSpPr>
          <p:cNvPr id="3" name="2 Marcador de contenido"/>
          <p:cNvSpPr>
            <a:spLocks noGrp="1"/>
          </p:cNvSpPr>
          <p:nvPr>
            <p:ph idx="1"/>
          </p:nvPr>
        </p:nvSpPr>
        <p:spPr>
          <a:xfrm>
            <a:off x="1214414" y="1714488"/>
            <a:ext cx="7929586" cy="2714620"/>
          </a:xfrm>
        </p:spPr>
        <p:txBody>
          <a:bodyPr>
            <a:normAutofit/>
          </a:bodyPr>
          <a:lstStyle/>
          <a:p>
            <a:pPr algn="just"/>
            <a:r>
              <a:rPr lang="es-MX" sz="2000" dirty="0" smtClean="0">
                <a:latin typeface="Century Gothic" pitchFamily="34" charset="0"/>
              </a:rPr>
              <a:t>Autoconocimiento.</a:t>
            </a:r>
          </a:p>
          <a:p>
            <a:pPr algn="just"/>
            <a:r>
              <a:rPr lang="es-MX" sz="2000" dirty="0" smtClean="0">
                <a:latin typeface="Century Gothic" pitchFamily="34" charset="0"/>
              </a:rPr>
              <a:t>Aceptación de debilidades.</a:t>
            </a:r>
          </a:p>
          <a:p>
            <a:pPr algn="just"/>
            <a:r>
              <a:rPr lang="es-MX" sz="2000" dirty="0" smtClean="0">
                <a:latin typeface="Century Gothic" pitchFamily="34" charset="0"/>
              </a:rPr>
              <a:t>Pensamiento positivo. </a:t>
            </a:r>
          </a:p>
          <a:p>
            <a:pPr algn="just"/>
            <a:r>
              <a:rPr lang="es-MX" sz="2000" dirty="0" smtClean="0">
                <a:latin typeface="Century Gothic" pitchFamily="34" charset="0"/>
              </a:rPr>
              <a:t>Autoestima. </a:t>
            </a:r>
          </a:p>
          <a:p>
            <a:pPr algn="just"/>
            <a:r>
              <a:rPr lang="es-MX" sz="2000" dirty="0" smtClean="0">
                <a:latin typeface="Century Gothic" pitchFamily="34" charset="0"/>
              </a:rPr>
              <a:t>Aceptación del fracaso, considerándolo una forma de aprendizaje. </a:t>
            </a:r>
          </a:p>
          <a:p>
            <a:pPr algn="just"/>
            <a:r>
              <a:rPr lang="es-MX" sz="2000" dirty="0" smtClean="0">
                <a:latin typeface="Century Gothic" pitchFamily="34" charset="0"/>
              </a:rPr>
              <a:t>Presencia de habilidad para llegar a la meta.</a:t>
            </a:r>
            <a:endParaRPr lang="es-MX" sz="2000" dirty="0">
              <a:latin typeface="Century Gothic" pitchFamily="34" charset="0"/>
            </a:endParaRPr>
          </a:p>
        </p:txBody>
      </p:sp>
      <p:pic>
        <p:nvPicPr>
          <p:cNvPr id="16386" name="Picture 2" descr="Qué es el Autoconocimiento?"/>
          <p:cNvPicPr>
            <a:picLocks noChangeAspect="1" noChangeArrowheads="1"/>
          </p:cNvPicPr>
          <p:nvPr/>
        </p:nvPicPr>
        <p:blipFill>
          <a:blip r:embed="rId2"/>
          <a:srcRect/>
          <a:stretch>
            <a:fillRect/>
          </a:stretch>
        </p:blipFill>
        <p:spPr bwMode="auto">
          <a:xfrm>
            <a:off x="3214678" y="4380684"/>
            <a:ext cx="4238620" cy="247731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MX" sz="4000" b="1" dirty="0" smtClean="0">
                <a:solidFill>
                  <a:schemeClr val="tx1"/>
                </a:solidFill>
              </a:rPr>
              <a:t>Teorías y modelos sobre la motivación.</a:t>
            </a:r>
            <a:endParaRPr lang="es-MX" sz="4000" b="1" dirty="0">
              <a:solidFill>
                <a:schemeClr val="tx1"/>
              </a:solidFill>
            </a:endParaRPr>
          </a:p>
        </p:txBody>
      </p:sp>
      <p:sp>
        <p:nvSpPr>
          <p:cNvPr id="3" name="2 Rectángulo"/>
          <p:cNvSpPr/>
          <p:nvPr/>
        </p:nvSpPr>
        <p:spPr>
          <a:xfrm>
            <a:off x="1500166" y="1643050"/>
            <a:ext cx="7143800" cy="2554545"/>
          </a:xfrm>
          <a:prstGeom prst="rect">
            <a:avLst/>
          </a:prstGeom>
        </p:spPr>
        <p:txBody>
          <a:bodyPr wrap="square">
            <a:spAutoFit/>
          </a:bodyPr>
          <a:lstStyle/>
          <a:p>
            <a:pPr marL="457200" indent="-457200">
              <a:buFont typeface="+mj-lt"/>
              <a:buAutoNum type="arabicPeriod"/>
            </a:pPr>
            <a:r>
              <a:rPr lang="es-MX" sz="2000" dirty="0" smtClean="0">
                <a:latin typeface="Century Gothic" pitchFamily="34" charset="0"/>
              </a:rPr>
              <a:t>Teoría </a:t>
            </a:r>
            <a:r>
              <a:rPr lang="es-MX" sz="2000" dirty="0">
                <a:latin typeface="Century Gothic" pitchFamily="34" charset="0"/>
              </a:rPr>
              <a:t>de la jerarquía de necesidades de </a:t>
            </a:r>
            <a:r>
              <a:rPr lang="es-MX" sz="2000" dirty="0" err="1">
                <a:latin typeface="Century Gothic" pitchFamily="34" charset="0"/>
              </a:rPr>
              <a:t>Maslow</a:t>
            </a:r>
            <a:r>
              <a:rPr lang="es-MX" sz="2000" dirty="0">
                <a:latin typeface="Century Gothic" pitchFamily="34" charset="0"/>
              </a:rPr>
              <a:t>. </a:t>
            </a:r>
          </a:p>
          <a:p>
            <a:pPr marL="457200" indent="-457200">
              <a:buFont typeface="+mj-lt"/>
              <a:buAutoNum type="arabicPeriod"/>
            </a:pPr>
            <a:r>
              <a:rPr lang="es-MX" sz="2000" dirty="0" smtClean="0">
                <a:latin typeface="Century Gothic" pitchFamily="34" charset="0"/>
              </a:rPr>
              <a:t>Teoría </a:t>
            </a:r>
            <a:r>
              <a:rPr lang="es-MX" sz="2000" dirty="0">
                <a:latin typeface="Century Gothic" pitchFamily="34" charset="0"/>
              </a:rPr>
              <a:t>del factor dual de </a:t>
            </a:r>
            <a:r>
              <a:rPr lang="es-MX" sz="2000" dirty="0" err="1">
                <a:latin typeface="Century Gothic" pitchFamily="34" charset="0"/>
              </a:rPr>
              <a:t>Herzberg</a:t>
            </a:r>
            <a:r>
              <a:rPr lang="es-MX" sz="2000" dirty="0">
                <a:latin typeface="Century Gothic" pitchFamily="34" charset="0"/>
              </a:rPr>
              <a:t>. </a:t>
            </a:r>
            <a:endParaRPr lang="es-MX" sz="2000" dirty="0" smtClean="0">
              <a:latin typeface="Century Gothic" pitchFamily="34" charset="0"/>
            </a:endParaRPr>
          </a:p>
          <a:p>
            <a:pPr marL="457200" indent="-457200">
              <a:buFont typeface="+mj-lt"/>
              <a:buAutoNum type="arabicPeriod"/>
            </a:pPr>
            <a:r>
              <a:rPr lang="es-MX" sz="2000" dirty="0" smtClean="0">
                <a:latin typeface="Century Gothic" pitchFamily="34" charset="0"/>
              </a:rPr>
              <a:t>Teoría </a:t>
            </a:r>
            <a:r>
              <a:rPr lang="es-MX" sz="2000" dirty="0">
                <a:latin typeface="Century Gothic" pitchFamily="34" charset="0"/>
              </a:rPr>
              <a:t>de los tres factores de </a:t>
            </a:r>
            <a:r>
              <a:rPr lang="es-MX" sz="2000" dirty="0" err="1" smtClean="0">
                <a:latin typeface="Century Gothic" pitchFamily="34" charset="0"/>
              </a:rPr>
              <a:t>McClelland</a:t>
            </a:r>
            <a:r>
              <a:rPr lang="es-MX" sz="2000" dirty="0">
                <a:latin typeface="Century Gothic" pitchFamily="34" charset="0"/>
              </a:rPr>
              <a:t>. </a:t>
            </a:r>
          </a:p>
          <a:p>
            <a:pPr marL="457200" indent="-457200">
              <a:buFont typeface="+mj-lt"/>
              <a:buAutoNum type="arabicPeriod"/>
            </a:pPr>
            <a:r>
              <a:rPr lang="es-MX" sz="2000" dirty="0" smtClean="0">
                <a:latin typeface="Century Gothic" pitchFamily="34" charset="0"/>
              </a:rPr>
              <a:t>Teoría </a:t>
            </a:r>
            <a:r>
              <a:rPr lang="es-MX" sz="2000" dirty="0">
                <a:latin typeface="Century Gothic" pitchFamily="34" charset="0"/>
              </a:rPr>
              <a:t>X y Teoría Y de </a:t>
            </a:r>
            <a:r>
              <a:rPr lang="es-MX" sz="2000" dirty="0" err="1">
                <a:latin typeface="Century Gothic" pitchFamily="34" charset="0"/>
              </a:rPr>
              <a:t>McGregor</a:t>
            </a:r>
            <a:r>
              <a:rPr lang="es-MX" sz="2000" dirty="0">
                <a:latin typeface="Century Gothic" pitchFamily="34" charset="0"/>
              </a:rPr>
              <a:t>. </a:t>
            </a:r>
          </a:p>
          <a:p>
            <a:pPr marL="457200" indent="-457200">
              <a:buFont typeface="+mj-lt"/>
              <a:buAutoNum type="arabicPeriod"/>
            </a:pPr>
            <a:r>
              <a:rPr lang="es-MX" sz="2000" dirty="0" smtClean="0">
                <a:latin typeface="Century Gothic" pitchFamily="34" charset="0"/>
              </a:rPr>
              <a:t>Teoría </a:t>
            </a:r>
            <a:r>
              <a:rPr lang="es-MX" sz="2000" dirty="0">
                <a:latin typeface="Century Gothic" pitchFamily="34" charset="0"/>
              </a:rPr>
              <a:t>de las Expectativas. </a:t>
            </a:r>
            <a:endParaRPr lang="es-MX" sz="2000" dirty="0" smtClean="0">
              <a:latin typeface="Century Gothic" pitchFamily="34" charset="0"/>
            </a:endParaRPr>
          </a:p>
          <a:p>
            <a:pPr marL="457200" indent="-457200">
              <a:buFont typeface="+mj-lt"/>
              <a:buAutoNum type="arabicPeriod"/>
            </a:pPr>
            <a:r>
              <a:rPr lang="es-MX" sz="2000" dirty="0" smtClean="0">
                <a:latin typeface="Century Gothic" pitchFamily="34" charset="0"/>
              </a:rPr>
              <a:t>Teoría </a:t>
            </a:r>
            <a:r>
              <a:rPr lang="es-MX" sz="2000" dirty="0">
                <a:latin typeface="Century Gothic" pitchFamily="34" charset="0"/>
              </a:rPr>
              <a:t>ERC de </a:t>
            </a:r>
            <a:r>
              <a:rPr lang="es-MX" sz="2000" dirty="0" err="1">
                <a:latin typeface="Century Gothic" pitchFamily="34" charset="0"/>
              </a:rPr>
              <a:t>Alderfer</a:t>
            </a:r>
            <a:r>
              <a:rPr lang="es-MX" sz="2000" dirty="0">
                <a:latin typeface="Century Gothic" pitchFamily="34" charset="0"/>
              </a:rPr>
              <a:t>. </a:t>
            </a:r>
          </a:p>
          <a:p>
            <a:pPr marL="457200" indent="-457200">
              <a:buFont typeface="+mj-lt"/>
              <a:buAutoNum type="arabicPeriod"/>
            </a:pPr>
            <a:r>
              <a:rPr lang="es-MX" sz="2000" dirty="0" smtClean="0">
                <a:latin typeface="Century Gothic" pitchFamily="34" charset="0"/>
              </a:rPr>
              <a:t>Teoría </a:t>
            </a:r>
            <a:r>
              <a:rPr lang="es-MX" sz="2000" dirty="0">
                <a:latin typeface="Century Gothic" pitchFamily="34" charset="0"/>
              </a:rPr>
              <a:t>de la Fijación de Metas de Edwin </a:t>
            </a:r>
            <a:r>
              <a:rPr lang="es-MX" sz="2000" dirty="0" err="1" smtClean="0">
                <a:latin typeface="Century Gothic" pitchFamily="34" charset="0"/>
              </a:rPr>
              <a:t>Locke</a:t>
            </a:r>
            <a:r>
              <a:rPr lang="es-MX" sz="2000" dirty="0" smtClean="0">
                <a:latin typeface="Century Gothic" pitchFamily="34" charset="0"/>
              </a:rPr>
              <a:t>.</a:t>
            </a:r>
          </a:p>
          <a:p>
            <a:pPr marL="457200" indent="-457200">
              <a:buFont typeface="+mj-lt"/>
              <a:buAutoNum type="arabicPeriod"/>
            </a:pPr>
            <a:r>
              <a:rPr lang="es-MX" sz="2000" dirty="0" smtClean="0">
                <a:latin typeface="Century Gothic" pitchFamily="34" charset="0"/>
              </a:rPr>
              <a:t>Teoría </a:t>
            </a:r>
            <a:r>
              <a:rPr lang="es-MX" sz="2000" dirty="0">
                <a:latin typeface="Century Gothic" pitchFamily="34" charset="0"/>
              </a:rPr>
              <a:t>de la Equidad de </a:t>
            </a:r>
            <a:r>
              <a:rPr lang="es-MX" sz="2000" dirty="0" err="1">
                <a:latin typeface="Century Gothic" pitchFamily="34" charset="0"/>
              </a:rPr>
              <a:t>Stancey</a:t>
            </a:r>
            <a:r>
              <a:rPr lang="es-MX" sz="2000" dirty="0">
                <a:latin typeface="Century Gothic" pitchFamily="34" charset="0"/>
              </a:rPr>
              <a:t> </a:t>
            </a:r>
            <a:r>
              <a:rPr lang="es-MX" sz="2000" dirty="0" smtClean="0">
                <a:latin typeface="Century Gothic" pitchFamily="34" charset="0"/>
              </a:rPr>
              <a:t>Adams.</a:t>
            </a:r>
            <a:endParaRPr lang="es-MX" sz="2000" dirty="0">
              <a:latin typeface="Century Gothic" pitchFamily="34" charset="0"/>
            </a:endParaRPr>
          </a:p>
        </p:txBody>
      </p:sp>
      <p:pic>
        <p:nvPicPr>
          <p:cNvPr id="17410" name="Picture 2" descr="Qué teoría aplica en su aula? | Compartir Palabra maestra"/>
          <p:cNvPicPr>
            <a:picLocks noChangeAspect="1" noChangeArrowheads="1"/>
          </p:cNvPicPr>
          <p:nvPr/>
        </p:nvPicPr>
        <p:blipFill>
          <a:blip r:embed="rId2"/>
          <a:srcRect/>
          <a:stretch>
            <a:fillRect/>
          </a:stretch>
        </p:blipFill>
        <p:spPr bwMode="auto">
          <a:xfrm>
            <a:off x="2786050" y="4286256"/>
            <a:ext cx="4310056" cy="235094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4294967295"/>
          </p:nvPr>
        </p:nvSpPr>
        <p:spPr>
          <a:xfrm>
            <a:off x="857224" y="285750"/>
            <a:ext cx="8286777" cy="1143000"/>
          </a:xfrm>
        </p:spPr>
        <p:txBody>
          <a:bodyPr>
            <a:normAutofit fontScale="92500" lnSpcReduction="10000"/>
          </a:bodyPr>
          <a:lstStyle/>
          <a:p>
            <a:pPr algn="ctr"/>
            <a:r>
              <a:rPr lang="es-MX" sz="4000" b="1" dirty="0" smtClean="0">
                <a:solidFill>
                  <a:schemeClr val="tx1"/>
                </a:solidFill>
                <a:latin typeface="Century Gothic" pitchFamily="34" charset="0"/>
              </a:rPr>
              <a:t>Teoría de la jerarquía de necesidades de </a:t>
            </a:r>
            <a:r>
              <a:rPr lang="es-MX" sz="4000" b="1" dirty="0" err="1" smtClean="0">
                <a:solidFill>
                  <a:schemeClr val="tx1"/>
                </a:solidFill>
                <a:latin typeface="Century Gothic" pitchFamily="34" charset="0"/>
              </a:rPr>
              <a:t>Maslow</a:t>
            </a:r>
            <a:r>
              <a:rPr lang="es-MX" sz="4000" b="1" dirty="0" smtClean="0">
                <a:solidFill>
                  <a:schemeClr val="tx1"/>
                </a:solidFill>
                <a:latin typeface="Century Gothic" pitchFamily="34" charset="0"/>
              </a:rPr>
              <a:t>. </a:t>
            </a:r>
          </a:p>
          <a:p>
            <a:pPr algn="ctr"/>
            <a:endParaRPr lang="es-MX" sz="4000" b="1" dirty="0">
              <a:solidFill>
                <a:schemeClr val="tx1"/>
              </a:solidFill>
              <a:latin typeface="Century Gothic" pitchFamily="34" charset="0"/>
            </a:endParaRPr>
          </a:p>
        </p:txBody>
      </p:sp>
      <p:sp>
        <p:nvSpPr>
          <p:cNvPr id="4" name="3 Rectángulo"/>
          <p:cNvSpPr/>
          <p:nvPr/>
        </p:nvSpPr>
        <p:spPr>
          <a:xfrm>
            <a:off x="1357290" y="2000240"/>
            <a:ext cx="7572428" cy="4093428"/>
          </a:xfrm>
          <a:prstGeom prst="rect">
            <a:avLst/>
          </a:prstGeom>
        </p:spPr>
        <p:txBody>
          <a:bodyPr wrap="square">
            <a:spAutoFit/>
          </a:bodyPr>
          <a:lstStyle/>
          <a:p>
            <a:pPr algn="just"/>
            <a:r>
              <a:rPr lang="es-MX" sz="2000" dirty="0" err="1">
                <a:latin typeface="Century Gothic" pitchFamily="34" charset="0"/>
              </a:rPr>
              <a:t>Maslow</a:t>
            </a:r>
            <a:r>
              <a:rPr lang="es-MX" sz="2000" dirty="0">
                <a:latin typeface="Century Gothic" pitchFamily="34" charset="0"/>
              </a:rPr>
              <a:t> formula en su teoría una jerarquía de necesidades humanas y defiende que conforme se satisfacen las necesidades más básicas (parte inferior de la pirámide), los seres humanos desarrollan necesidades y deseos más elevados (parte superior de la pirámide</a:t>
            </a:r>
            <a:r>
              <a:rPr lang="es-MX" sz="2000" dirty="0" smtClean="0">
                <a:latin typeface="Century Gothic" pitchFamily="34" charset="0"/>
              </a:rPr>
              <a:t>).</a:t>
            </a:r>
          </a:p>
          <a:p>
            <a:pPr algn="just"/>
            <a:r>
              <a:rPr lang="es-MX" sz="2000" dirty="0">
                <a:latin typeface="Century Gothic" pitchFamily="34" charset="0"/>
              </a:rPr>
              <a:t>La escala de las necesidades de </a:t>
            </a:r>
            <a:r>
              <a:rPr lang="es-MX" sz="2000" dirty="0" err="1">
                <a:latin typeface="Century Gothic" pitchFamily="34" charset="0"/>
              </a:rPr>
              <a:t>Maslow</a:t>
            </a:r>
            <a:r>
              <a:rPr lang="es-MX" sz="2000" dirty="0">
                <a:latin typeface="Century Gothic" pitchFamily="34" charset="0"/>
              </a:rPr>
              <a:t> se describe a menudo como una pirámide que consta de cinco niveles: los cuatro primeros niveles pueden ser agrupados como «necesidades de déficit (primordiales); al nivel superior lo denominó «autorrealización», «motivación de crecimiento», o «necesidad de ser». “La diferencia estriba en que mientras las necesidades de déficit </a:t>
            </a:r>
            <a:r>
              <a:rPr lang="es-MX" sz="2000" i="1" dirty="0">
                <a:latin typeface="Century Gothic" pitchFamily="34" charset="0"/>
              </a:rPr>
              <a:t>pueden</a:t>
            </a:r>
            <a:r>
              <a:rPr lang="es-MX" sz="2000" dirty="0">
                <a:latin typeface="Century Gothic" pitchFamily="34" charset="0"/>
              </a:rPr>
              <a:t> ser satisfechas, la necesidad de ser es una fuerza impelente continua”.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Pirámide de Maslow - Wikipedia, la enciclopedia libre"/>
          <p:cNvPicPr>
            <a:picLocks noChangeAspect="1" noChangeArrowheads="1"/>
          </p:cNvPicPr>
          <p:nvPr/>
        </p:nvPicPr>
        <p:blipFill>
          <a:blip r:embed="rId2"/>
          <a:srcRect/>
          <a:stretch>
            <a:fillRect/>
          </a:stretch>
        </p:blipFill>
        <p:spPr bwMode="auto">
          <a:xfrm>
            <a:off x="153850" y="285728"/>
            <a:ext cx="8990150" cy="627222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buClr>
                <a:schemeClr val="accent1"/>
              </a:buClr>
              <a:buFont typeface="Arial" pitchFamily="34" charset="0"/>
              <a:buChar char="•"/>
            </a:pPr>
            <a:r>
              <a:rPr lang="es-MX" sz="4400" b="1" dirty="0" smtClean="0">
                <a:solidFill>
                  <a:schemeClr val="tx1"/>
                </a:solidFill>
                <a:latin typeface="Century Gothic" pitchFamily="34" charset="0"/>
              </a:rPr>
              <a:t>Teoría del factor dual de </a:t>
            </a:r>
            <a:r>
              <a:rPr lang="es-MX" sz="4400" b="1" dirty="0" err="1" smtClean="0">
                <a:solidFill>
                  <a:schemeClr val="tx1"/>
                </a:solidFill>
                <a:latin typeface="Century Gothic" pitchFamily="34" charset="0"/>
              </a:rPr>
              <a:t>Herzberg</a:t>
            </a:r>
            <a:r>
              <a:rPr lang="es-MX" sz="4400" b="1" dirty="0" smtClean="0">
                <a:solidFill>
                  <a:schemeClr val="tx1"/>
                </a:solidFill>
                <a:latin typeface="Century Gothic" pitchFamily="34" charset="0"/>
              </a:rPr>
              <a:t>. </a:t>
            </a:r>
            <a:endParaRPr lang="es-MX" b="1" dirty="0">
              <a:solidFill>
                <a:schemeClr val="tx1"/>
              </a:solidFill>
            </a:endParaRPr>
          </a:p>
        </p:txBody>
      </p:sp>
      <p:sp>
        <p:nvSpPr>
          <p:cNvPr id="3" name="2 Rectángulo"/>
          <p:cNvSpPr/>
          <p:nvPr/>
        </p:nvSpPr>
        <p:spPr>
          <a:xfrm>
            <a:off x="1285852" y="1785926"/>
            <a:ext cx="7358114" cy="4708981"/>
          </a:xfrm>
          <a:prstGeom prst="rect">
            <a:avLst/>
          </a:prstGeom>
        </p:spPr>
        <p:txBody>
          <a:bodyPr wrap="square">
            <a:spAutoFit/>
          </a:bodyPr>
          <a:lstStyle/>
          <a:p>
            <a:pPr algn="just"/>
            <a:r>
              <a:rPr lang="es-MX" sz="2000" dirty="0">
                <a:latin typeface="Century Gothic" pitchFamily="34" charset="0"/>
              </a:rPr>
              <a:t>La base de la teoría es que los elementos que provocan la satisfacción o insatisfacción laboral en el trabajador son de naturalezas totalmente distintas. Asimismo, la teoría se </a:t>
            </a:r>
            <a:r>
              <a:rPr lang="es-MX" sz="2000" dirty="0" err="1">
                <a:latin typeface="Century Gothic" pitchFamily="34" charset="0"/>
              </a:rPr>
              <a:t>enraiza</a:t>
            </a:r>
            <a:r>
              <a:rPr lang="es-MX" sz="2000" dirty="0">
                <a:latin typeface="Century Gothic" pitchFamily="34" charset="0"/>
              </a:rPr>
              <a:t> en la idea de que la persona tiene dos tipos de necesidades: la necesidad de evitar el dolor o los eventos que le producen malestar y, por otra parte, la necesidad o deseo de progresar y madurar tanto a nivel emocional como intelectual</a:t>
            </a:r>
            <a:r>
              <a:rPr lang="es-MX" sz="2000" dirty="0" smtClean="0">
                <a:latin typeface="Century Gothic" pitchFamily="34" charset="0"/>
              </a:rPr>
              <a:t>.</a:t>
            </a:r>
          </a:p>
          <a:p>
            <a:pPr algn="just"/>
            <a:r>
              <a:rPr lang="es-MX" sz="2000" dirty="0">
                <a:latin typeface="Century Gothic" pitchFamily="34" charset="0"/>
              </a:rPr>
              <a:t>Cuando este sistema de necesidades se aplica al ámbito laboral estas precisan de incentivos diferentes, de ahí que se hable de dualidad. Esta dualidad consiste en dos tipos de factores que operan en la motivación laboral: </a:t>
            </a:r>
            <a:r>
              <a:rPr lang="es-MX" sz="2000" b="1" dirty="0">
                <a:latin typeface="Century Gothic" pitchFamily="34" charset="0"/>
              </a:rPr>
              <a:t>los factores higiénicos y los factores de motivación</a:t>
            </a:r>
            <a:r>
              <a:rPr lang="es-MX" sz="2000" dirty="0">
                <a:latin typeface="Century Gothic" pitchFamily="34" charset="0"/>
              </a:rPr>
              <a:t>. Ambos permiten explicar buena parte de las dinámicas de trabajo que tienen lugar dentro de las organizaciones.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85720" y="642918"/>
            <a:ext cx="1928826" cy="857256"/>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CuadroTexto"/>
          <p:cNvSpPr txBox="1"/>
          <p:nvPr/>
        </p:nvSpPr>
        <p:spPr>
          <a:xfrm>
            <a:off x="357158" y="928670"/>
            <a:ext cx="1785918" cy="369332"/>
          </a:xfrm>
          <a:prstGeom prst="rect">
            <a:avLst/>
          </a:prstGeom>
          <a:noFill/>
        </p:spPr>
        <p:txBody>
          <a:bodyPr wrap="square" rtlCol="0">
            <a:spAutoFit/>
          </a:bodyPr>
          <a:lstStyle/>
          <a:p>
            <a:pPr algn="ctr"/>
            <a:r>
              <a:rPr lang="es-MX" b="1" dirty="0" smtClean="0">
                <a:latin typeface="Century Gothic" pitchFamily="34" charset="0"/>
              </a:rPr>
              <a:t>Satisfacción.</a:t>
            </a:r>
            <a:endParaRPr lang="es-MX" b="1" dirty="0">
              <a:latin typeface="Century Gothic" pitchFamily="34" charset="0"/>
            </a:endParaRPr>
          </a:p>
        </p:txBody>
      </p:sp>
      <p:sp>
        <p:nvSpPr>
          <p:cNvPr id="6" name="5 Rectángulo"/>
          <p:cNvSpPr/>
          <p:nvPr/>
        </p:nvSpPr>
        <p:spPr>
          <a:xfrm>
            <a:off x="7358082" y="714356"/>
            <a:ext cx="178591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CuadroTexto"/>
          <p:cNvSpPr txBox="1"/>
          <p:nvPr/>
        </p:nvSpPr>
        <p:spPr>
          <a:xfrm>
            <a:off x="7215206" y="785794"/>
            <a:ext cx="1928794" cy="646331"/>
          </a:xfrm>
          <a:prstGeom prst="rect">
            <a:avLst/>
          </a:prstGeom>
          <a:noFill/>
        </p:spPr>
        <p:txBody>
          <a:bodyPr wrap="square" rtlCol="0">
            <a:spAutoFit/>
          </a:bodyPr>
          <a:lstStyle/>
          <a:p>
            <a:pPr algn="ctr"/>
            <a:r>
              <a:rPr lang="es-MX" b="1" dirty="0" smtClean="0">
                <a:latin typeface="Century Gothic" pitchFamily="34" charset="0"/>
              </a:rPr>
              <a:t>No satisfacción.</a:t>
            </a:r>
            <a:endParaRPr lang="es-MX" b="1" dirty="0">
              <a:latin typeface="Century Gothic" pitchFamily="34" charset="0"/>
            </a:endParaRPr>
          </a:p>
        </p:txBody>
      </p:sp>
      <p:sp>
        <p:nvSpPr>
          <p:cNvPr id="8" name="7 Flecha izquierda y derecha"/>
          <p:cNvSpPr/>
          <p:nvPr/>
        </p:nvSpPr>
        <p:spPr>
          <a:xfrm>
            <a:off x="500034" y="1785926"/>
            <a:ext cx="8286808" cy="428628"/>
          </a:xfrm>
          <a:prstGeom prst="leftRightArrow">
            <a:avLst/>
          </a:prstGeom>
          <a:solidFill>
            <a:schemeClr val="accent1">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CuadroTexto"/>
          <p:cNvSpPr txBox="1"/>
          <p:nvPr/>
        </p:nvSpPr>
        <p:spPr>
          <a:xfrm>
            <a:off x="3643306" y="1142984"/>
            <a:ext cx="2143140" cy="400110"/>
          </a:xfrm>
          <a:prstGeom prst="rect">
            <a:avLst/>
          </a:prstGeom>
          <a:noFill/>
        </p:spPr>
        <p:txBody>
          <a:bodyPr wrap="square" rtlCol="0">
            <a:spAutoFit/>
          </a:bodyPr>
          <a:lstStyle/>
          <a:p>
            <a:pPr algn="ctr"/>
            <a:r>
              <a:rPr lang="es-MX" sz="2000" b="1" dirty="0" smtClean="0">
                <a:latin typeface="Century Gothic" pitchFamily="34" charset="0"/>
              </a:rPr>
              <a:t>Motivadores.</a:t>
            </a:r>
            <a:endParaRPr lang="es-MX" sz="2000" b="1" dirty="0">
              <a:latin typeface="Century Gothic" pitchFamily="34" charset="0"/>
            </a:endParaRPr>
          </a:p>
        </p:txBody>
      </p:sp>
      <p:sp>
        <p:nvSpPr>
          <p:cNvPr id="10" name="9 CuadroTexto"/>
          <p:cNvSpPr txBox="1"/>
          <p:nvPr/>
        </p:nvSpPr>
        <p:spPr>
          <a:xfrm>
            <a:off x="928662" y="2357430"/>
            <a:ext cx="8501122" cy="369332"/>
          </a:xfrm>
          <a:prstGeom prst="rect">
            <a:avLst/>
          </a:prstGeom>
          <a:noFill/>
        </p:spPr>
        <p:txBody>
          <a:bodyPr wrap="square" rtlCol="0">
            <a:spAutoFit/>
          </a:bodyPr>
          <a:lstStyle/>
          <a:p>
            <a:r>
              <a:rPr lang="es-MX" b="1" dirty="0" smtClean="0">
                <a:latin typeface="Century Gothic" pitchFamily="34" charset="0"/>
              </a:rPr>
              <a:t>Logro, reconocimiento, trabajo, responsabilidad, avance, crecimiento.</a:t>
            </a:r>
            <a:endParaRPr lang="es-MX" b="1" dirty="0">
              <a:latin typeface="Century Gothic" pitchFamily="34" charset="0"/>
            </a:endParaRPr>
          </a:p>
        </p:txBody>
      </p:sp>
      <p:sp>
        <p:nvSpPr>
          <p:cNvPr id="11" name="10 Rectángulo"/>
          <p:cNvSpPr/>
          <p:nvPr/>
        </p:nvSpPr>
        <p:spPr>
          <a:xfrm>
            <a:off x="214282" y="3857628"/>
            <a:ext cx="2000264" cy="85725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11 Rectángulo"/>
          <p:cNvSpPr/>
          <p:nvPr/>
        </p:nvSpPr>
        <p:spPr>
          <a:xfrm>
            <a:off x="7143736" y="3786190"/>
            <a:ext cx="2000264" cy="857256"/>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12 Flecha izquierda y derecha"/>
          <p:cNvSpPr/>
          <p:nvPr/>
        </p:nvSpPr>
        <p:spPr>
          <a:xfrm>
            <a:off x="571472" y="5143512"/>
            <a:ext cx="8286808" cy="428628"/>
          </a:xfrm>
          <a:prstGeom prst="lef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13 CuadroTexto"/>
          <p:cNvSpPr txBox="1"/>
          <p:nvPr/>
        </p:nvSpPr>
        <p:spPr>
          <a:xfrm>
            <a:off x="3571868" y="4572008"/>
            <a:ext cx="2143140" cy="400110"/>
          </a:xfrm>
          <a:prstGeom prst="rect">
            <a:avLst/>
          </a:prstGeom>
          <a:noFill/>
        </p:spPr>
        <p:txBody>
          <a:bodyPr wrap="square" rtlCol="0">
            <a:spAutoFit/>
          </a:bodyPr>
          <a:lstStyle/>
          <a:p>
            <a:pPr algn="ctr"/>
            <a:r>
              <a:rPr lang="es-MX" sz="2000" b="1" dirty="0" smtClean="0">
                <a:latin typeface="Century Gothic" pitchFamily="34" charset="0"/>
              </a:rPr>
              <a:t>Higiene.</a:t>
            </a:r>
            <a:endParaRPr lang="es-MX" sz="2000" b="1" dirty="0">
              <a:latin typeface="Century Gothic" pitchFamily="34" charset="0"/>
            </a:endParaRPr>
          </a:p>
        </p:txBody>
      </p:sp>
      <p:sp>
        <p:nvSpPr>
          <p:cNvPr id="15" name="14 CuadroTexto"/>
          <p:cNvSpPr txBox="1"/>
          <p:nvPr/>
        </p:nvSpPr>
        <p:spPr>
          <a:xfrm>
            <a:off x="1000100" y="5643578"/>
            <a:ext cx="8501122" cy="369332"/>
          </a:xfrm>
          <a:prstGeom prst="rect">
            <a:avLst/>
          </a:prstGeom>
          <a:noFill/>
        </p:spPr>
        <p:txBody>
          <a:bodyPr wrap="square" rtlCol="0">
            <a:spAutoFit/>
          </a:bodyPr>
          <a:lstStyle/>
          <a:p>
            <a:r>
              <a:rPr lang="es-MX" b="1" dirty="0" smtClean="0">
                <a:latin typeface="Century Gothic" pitchFamily="34" charset="0"/>
              </a:rPr>
              <a:t>Políticas de empresa, supervisión, condiciones físicas, salario.</a:t>
            </a:r>
            <a:endParaRPr lang="es-MX" b="1" dirty="0">
              <a:latin typeface="Century Gothic" pitchFamily="34" charset="0"/>
            </a:endParaRPr>
          </a:p>
        </p:txBody>
      </p:sp>
      <p:sp>
        <p:nvSpPr>
          <p:cNvPr id="16" name="15 CuadroTexto"/>
          <p:cNvSpPr txBox="1"/>
          <p:nvPr/>
        </p:nvSpPr>
        <p:spPr>
          <a:xfrm>
            <a:off x="214282" y="3929066"/>
            <a:ext cx="1928794" cy="646331"/>
          </a:xfrm>
          <a:prstGeom prst="rect">
            <a:avLst/>
          </a:prstGeom>
          <a:noFill/>
        </p:spPr>
        <p:txBody>
          <a:bodyPr wrap="square" rtlCol="0">
            <a:spAutoFit/>
          </a:bodyPr>
          <a:lstStyle/>
          <a:p>
            <a:pPr algn="ctr"/>
            <a:r>
              <a:rPr lang="es-MX" b="1" dirty="0" smtClean="0">
                <a:latin typeface="Century Gothic" pitchFamily="34" charset="0"/>
              </a:rPr>
              <a:t>No satisfacción.</a:t>
            </a:r>
            <a:endParaRPr lang="es-MX" b="1" dirty="0">
              <a:latin typeface="Century Gothic" pitchFamily="34" charset="0"/>
            </a:endParaRPr>
          </a:p>
        </p:txBody>
      </p:sp>
      <p:sp>
        <p:nvSpPr>
          <p:cNvPr id="17" name="16 CuadroTexto"/>
          <p:cNvSpPr txBox="1"/>
          <p:nvPr/>
        </p:nvSpPr>
        <p:spPr>
          <a:xfrm>
            <a:off x="7215206" y="4071942"/>
            <a:ext cx="1928794" cy="369332"/>
          </a:xfrm>
          <a:prstGeom prst="rect">
            <a:avLst/>
          </a:prstGeom>
          <a:noFill/>
        </p:spPr>
        <p:txBody>
          <a:bodyPr wrap="square" rtlCol="0">
            <a:spAutoFit/>
          </a:bodyPr>
          <a:lstStyle/>
          <a:p>
            <a:pPr algn="ctr"/>
            <a:r>
              <a:rPr lang="es-MX" b="1" dirty="0" smtClean="0">
                <a:latin typeface="Century Gothic" pitchFamily="34" charset="0"/>
              </a:rPr>
              <a:t>Insatisfacción.</a:t>
            </a:r>
            <a:endParaRPr lang="es-MX" b="1" dirty="0">
              <a:latin typeface="Century Gothic"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125</TotalTime>
  <Words>971</Words>
  <Application>Microsoft Office PowerPoint</Application>
  <PresentationFormat>Presentación en pantalla (4:3)</PresentationFormat>
  <Paragraphs>76</Paragraphs>
  <Slides>21</Slides>
  <Notes>0</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Solsticio</vt:lpstr>
      <vt:lpstr>INSTITUTO POLITECNICO NACIONAL. “CICS-UST” LIC.PSICOLOGIA.</vt:lpstr>
      <vt:lpstr>Diapositiva 2</vt:lpstr>
      <vt:lpstr>Diapositiva 3</vt:lpstr>
      <vt:lpstr>Elementos relacionados a la motivación.</vt:lpstr>
      <vt:lpstr>Teorías y modelos sobre la motivación.</vt:lpstr>
      <vt:lpstr>Diapositiva 6</vt:lpstr>
      <vt:lpstr>Diapositiva 7</vt:lpstr>
      <vt:lpstr>Teoría del factor dual de Herzberg. </vt:lpstr>
      <vt:lpstr>Diapositiva 9</vt:lpstr>
      <vt:lpstr>Teoría de los tres factores de McClelland. </vt:lpstr>
      <vt:lpstr>Diapositiva 11</vt:lpstr>
      <vt:lpstr>Teoría X y Teoría Y de McGregor. </vt:lpstr>
      <vt:lpstr>Diapositiva 13</vt:lpstr>
      <vt:lpstr>Teoría de las Expectativas. </vt:lpstr>
      <vt:lpstr>Diapositiva 15</vt:lpstr>
      <vt:lpstr>Teoría ERC de Alderfer.  </vt:lpstr>
      <vt:lpstr>Diapositiva 17</vt:lpstr>
      <vt:lpstr>Teoría de la Fijación de Metas de Edwin Locke.</vt:lpstr>
      <vt:lpstr>Diapositiva 19</vt:lpstr>
      <vt:lpstr>Teoría de la Equidad de Stancey Adams.</vt:lpstr>
      <vt:lpstr>Diapositiva 21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INSTITUTO POLITECNICO NACIONAL. “CICS-UST” LIC.PSICOLOGIA.</dc:title>
  <dc:creator>alondra juarez</dc:creator>
  <cp:lastModifiedBy>alondra juarez</cp:lastModifiedBy>
  <cp:revision>14</cp:revision>
  <dcterms:created xsi:type="dcterms:W3CDTF">2021-07-28T01:53:26Z</dcterms:created>
  <dcterms:modified xsi:type="dcterms:W3CDTF">2021-07-28T19:11:36Z</dcterms:modified>
</cp:coreProperties>
</file>