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0" r:id="rId5"/>
    <p:sldId id="258" r:id="rId6"/>
    <p:sldId id="259" r:id="rId7"/>
    <p:sldId id="262" r:id="rId8"/>
    <p:sldId id="266" r:id="rId9"/>
    <p:sldId id="268" r:id="rId10"/>
    <p:sldId id="267" r:id="rId11"/>
    <p:sldId id="269" r:id="rId12"/>
    <p:sldId id="270" r:id="rId13"/>
    <p:sldId id="263" r:id="rId14"/>
    <p:sldId id="265"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F04A8E75-9CB5-4BA8-8F2F-98EFE817FD8B}"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F04A8E75-9CB5-4BA8-8F2F-98EFE817FD8B}"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F04A8E75-9CB5-4BA8-8F2F-98EFE817FD8B}"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7B3EC09-0363-42F2-955C-596B5C1F6337}" type="datetimeFigureOut">
              <a:rPr lang="es-MX" smtClean="0"/>
              <a:t>28/07/2021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F04A8E75-9CB5-4BA8-8F2F-98EFE817FD8B}"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7B3EC09-0363-42F2-955C-596B5C1F6337}" type="datetimeFigureOut">
              <a:rPr lang="es-MX" smtClean="0"/>
              <a:t>28/07/2021</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04A8E75-9CB5-4BA8-8F2F-98EFE817FD8B}"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714356"/>
            <a:ext cx="8458200" cy="2571768"/>
          </a:xfrm>
        </p:spPr>
        <p:txBody>
          <a:bodyPr>
            <a:noAutofit/>
          </a:bodyPr>
          <a:lstStyle/>
          <a:p>
            <a:pPr algn="ctr"/>
            <a:r>
              <a:rPr lang="es-MX" sz="4000" b="1" dirty="0" smtClean="0">
                <a:solidFill>
                  <a:schemeClr val="tx1"/>
                </a:solidFill>
                <a:latin typeface="Century Gothic" pitchFamily="34" charset="0"/>
              </a:rPr>
              <a:t>Instituto politécnico nacional.</a:t>
            </a:r>
            <a:br>
              <a:rPr lang="es-MX" sz="4000" b="1" dirty="0" smtClean="0">
                <a:solidFill>
                  <a:schemeClr val="tx1"/>
                </a:solidFill>
                <a:latin typeface="Century Gothic" pitchFamily="34" charset="0"/>
              </a:rPr>
            </a:br>
            <a:r>
              <a:rPr lang="es-MX" sz="4000" b="1" dirty="0" smtClean="0">
                <a:solidFill>
                  <a:schemeClr val="tx1"/>
                </a:solidFill>
                <a:latin typeface="Century Gothic" pitchFamily="34" charset="0"/>
              </a:rPr>
              <a:t>“</a:t>
            </a:r>
            <a:r>
              <a:rPr lang="es-MX" sz="4000" b="1" dirty="0" err="1" smtClean="0">
                <a:solidFill>
                  <a:schemeClr val="tx1"/>
                </a:solidFill>
                <a:latin typeface="Century Gothic" pitchFamily="34" charset="0"/>
              </a:rPr>
              <a:t>cics-ust</a:t>
            </a:r>
            <a:r>
              <a:rPr lang="es-MX" sz="4000" b="1" dirty="0" smtClean="0">
                <a:solidFill>
                  <a:schemeClr val="tx1"/>
                </a:solidFill>
                <a:latin typeface="Century Gothic" pitchFamily="34" charset="0"/>
              </a:rPr>
              <a:t>”</a:t>
            </a:r>
            <a:br>
              <a:rPr lang="es-MX" sz="4000" b="1" dirty="0" smtClean="0">
                <a:solidFill>
                  <a:schemeClr val="tx1"/>
                </a:solidFill>
                <a:latin typeface="Century Gothic" pitchFamily="34" charset="0"/>
              </a:rPr>
            </a:br>
            <a:r>
              <a:rPr lang="es-MX" sz="4000" b="1" dirty="0" err="1" smtClean="0">
                <a:solidFill>
                  <a:schemeClr val="tx1"/>
                </a:solidFill>
                <a:latin typeface="Century Gothic" pitchFamily="34" charset="0"/>
              </a:rPr>
              <a:t>lic.</a:t>
            </a:r>
            <a:r>
              <a:rPr lang="es-MX" sz="4000" b="1" dirty="0" smtClean="0">
                <a:solidFill>
                  <a:schemeClr val="tx1"/>
                </a:solidFill>
                <a:latin typeface="Century Gothic" pitchFamily="34" charset="0"/>
              </a:rPr>
              <a:t> Psicología.</a:t>
            </a:r>
            <a:endParaRPr lang="es-MX" sz="4000" b="1" dirty="0">
              <a:solidFill>
                <a:schemeClr val="tx1"/>
              </a:solidFill>
              <a:latin typeface="Century Gothic" pitchFamily="34" charset="0"/>
            </a:endParaRPr>
          </a:p>
        </p:txBody>
      </p:sp>
      <p:sp>
        <p:nvSpPr>
          <p:cNvPr id="3" name="2 Subtítulo"/>
          <p:cNvSpPr>
            <a:spLocks noGrp="1"/>
          </p:cNvSpPr>
          <p:nvPr>
            <p:ph type="subTitle" idx="1"/>
          </p:nvPr>
        </p:nvSpPr>
        <p:spPr>
          <a:xfrm>
            <a:off x="428596" y="3571876"/>
            <a:ext cx="8458200" cy="2543196"/>
          </a:xfrm>
        </p:spPr>
        <p:txBody>
          <a:bodyPr>
            <a:noAutofit/>
          </a:bodyPr>
          <a:lstStyle/>
          <a:p>
            <a:pPr algn="ctr"/>
            <a:r>
              <a:rPr lang="es-MX" b="1" dirty="0" smtClean="0">
                <a:solidFill>
                  <a:schemeClr val="tx1"/>
                </a:solidFill>
                <a:latin typeface="Century Gothic" pitchFamily="34" charset="0"/>
              </a:rPr>
              <a:t>Tema:</a:t>
            </a:r>
          </a:p>
          <a:p>
            <a:pPr algn="ctr"/>
            <a:r>
              <a:rPr lang="es-MX" dirty="0" smtClean="0">
                <a:solidFill>
                  <a:schemeClr val="tx1"/>
                </a:solidFill>
                <a:latin typeface="Century Gothic" pitchFamily="34" charset="0"/>
              </a:rPr>
              <a:t>Desordenes de la memoria.</a:t>
            </a:r>
          </a:p>
          <a:p>
            <a:pPr algn="ctr"/>
            <a:r>
              <a:rPr lang="es-MX" b="1" dirty="0" smtClean="0">
                <a:solidFill>
                  <a:schemeClr val="tx1"/>
                </a:solidFill>
                <a:latin typeface="Century Gothic" pitchFamily="34" charset="0"/>
              </a:rPr>
              <a:t>Maestras: </a:t>
            </a:r>
          </a:p>
          <a:p>
            <a:pPr algn="ctr"/>
            <a:r>
              <a:rPr lang="es-MX" dirty="0" smtClean="0">
                <a:solidFill>
                  <a:schemeClr val="tx1"/>
                </a:solidFill>
                <a:latin typeface="Century Gothic" pitchFamily="34" charset="0"/>
              </a:rPr>
              <a:t>Flores Rodríguez Fernanda.</a:t>
            </a:r>
          </a:p>
          <a:p>
            <a:pPr algn="ctr"/>
            <a:r>
              <a:rPr lang="es-MX" dirty="0" smtClean="0">
                <a:solidFill>
                  <a:schemeClr val="tx1"/>
                </a:solidFill>
                <a:latin typeface="Century Gothic" pitchFamily="34" charset="0"/>
              </a:rPr>
              <a:t>Juárez Hernández Alondra Grisel.</a:t>
            </a:r>
          </a:p>
          <a:p>
            <a:pPr algn="ctr"/>
            <a:r>
              <a:rPr lang="es-MX" dirty="0" smtClean="0">
                <a:solidFill>
                  <a:schemeClr val="tx1"/>
                </a:solidFill>
                <a:latin typeface="Century Gothic" pitchFamily="34" charset="0"/>
              </a:rPr>
              <a:t>Sánchez Velasco Daniela Maricruz.</a:t>
            </a:r>
            <a:endParaRPr lang="es-MX" dirty="0">
              <a:solidFill>
                <a:schemeClr val="tx1"/>
              </a:solidFill>
              <a:latin typeface="Century Gothic" pitchFamily="34" charset="0"/>
            </a:endParaRPr>
          </a:p>
        </p:txBody>
      </p:sp>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buFont typeface="Wingdings" pitchFamily="2" charset="2"/>
              <a:buChar char="q"/>
            </a:pPr>
            <a:r>
              <a:rPr lang="es-MX" b="1" dirty="0" smtClean="0">
                <a:latin typeface="Century Gothic" pitchFamily="34" charset="0"/>
              </a:rPr>
              <a:t>Enfermedad de </a:t>
            </a:r>
            <a:r>
              <a:rPr lang="es-MX" b="1" dirty="0" smtClean="0">
                <a:latin typeface="Century Gothic" pitchFamily="34" charset="0"/>
              </a:rPr>
              <a:t>Huntington.</a:t>
            </a:r>
            <a:endParaRPr lang="es-MX" dirty="0">
              <a:latin typeface="Century Gothic" pitchFamily="34" charset="0"/>
            </a:endParaRPr>
          </a:p>
        </p:txBody>
      </p:sp>
      <p:sp>
        <p:nvSpPr>
          <p:cNvPr id="3" name="2 Rectángulo"/>
          <p:cNvSpPr/>
          <p:nvPr/>
        </p:nvSpPr>
        <p:spPr>
          <a:xfrm>
            <a:off x="0" y="1285860"/>
            <a:ext cx="9144000" cy="2862322"/>
          </a:xfrm>
          <a:prstGeom prst="rect">
            <a:avLst/>
          </a:prstGeom>
        </p:spPr>
        <p:txBody>
          <a:bodyPr wrap="square">
            <a:spAutoFit/>
          </a:bodyPr>
          <a:lstStyle/>
          <a:p>
            <a:pPr algn="just"/>
            <a:r>
              <a:rPr lang="es-MX" sz="2000" dirty="0">
                <a:latin typeface="Century Gothic" pitchFamily="34" charset="0"/>
              </a:rPr>
              <a:t>La enfermedad de Huntington es un desorden  progresivo y heredado del cerebro que conduce a movimientos incontrolados, inestabilidad emocional y pérdida de facultades intelectuales</a:t>
            </a:r>
            <a:r>
              <a:rPr lang="es-MX" sz="2000" dirty="0" smtClean="0">
                <a:latin typeface="Century Gothic" pitchFamily="34" charset="0"/>
              </a:rPr>
              <a:t>.</a:t>
            </a:r>
          </a:p>
          <a:p>
            <a:pPr algn="just"/>
            <a:r>
              <a:rPr lang="es-MX" sz="2000" dirty="0">
                <a:latin typeface="Century Gothic" pitchFamily="34" charset="0"/>
              </a:rPr>
              <a:t>Los primeros signos de la enfermedad de Huntington son generalmente sutiles; los enfermos suelen notar tics y contracciones, así como fluctuaciones inexplicables del estado de ánimo. Se notan una cierta torpeza, depresión e  irritabilidad. Lo que comienza como una dificultad para hablar y disminución del habla puede llegar a dificultades para comunicarse y al confinamiento en una silla de ruedas o en la cama.</a:t>
            </a:r>
          </a:p>
        </p:txBody>
      </p:sp>
      <p:pic>
        <p:nvPicPr>
          <p:cNvPr id="27652" name="Picture 4" descr="La Enfermedad De Huntington Ilustración del Vector - Ilustración de  movimientos, familiar: 68174452"/>
          <p:cNvPicPr>
            <a:picLocks noChangeAspect="1" noChangeArrowheads="1"/>
          </p:cNvPicPr>
          <p:nvPr/>
        </p:nvPicPr>
        <p:blipFill>
          <a:blip r:embed="rId2"/>
          <a:srcRect l="5193" t="4688" r="5384" b="13749"/>
          <a:stretch>
            <a:fillRect/>
          </a:stretch>
        </p:blipFill>
        <p:spPr bwMode="auto">
          <a:xfrm>
            <a:off x="2378796" y="4143381"/>
            <a:ext cx="4836378" cy="2714620"/>
          </a:xfrm>
          <a:prstGeom prst="rect">
            <a:avLst/>
          </a:prstGeom>
          <a:noFill/>
        </p:spPr>
      </p:pic>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buFont typeface="Wingdings" pitchFamily="2" charset="2"/>
              <a:buChar char="q"/>
            </a:pPr>
            <a:r>
              <a:rPr lang="es-MX" b="1" dirty="0" smtClean="0">
                <a:latin typeface="Century Gothic" pitchFamily="34" charset="0"/>
              </a:rPr>
              <a:t>Enfermedad de </a:t>
            </a:r>
            <a:r>
              <a:rPr lang="es-MX" b="1" dirty="0" smtClean="0">
                <a:latin typeface="Century Gothic" pitchFamily="34" charset="0"/>
              </a:rPr>
              <a:t>Parkinson.</a:t>
            </a:r>
            <a:endParaRPr lang="es-MX" dirty="0">
              <a:latin typeface="Century Gothic" pitchFamily="34" charset="0"/>
            </a:endParaRPr>
          </a:p>
        </p:txBody>
      </p:sp>
      <p:sp>
        <p:nvSpPr>
          <p:cNvPr id="3" name="2 Rectángulo"/>
          <p:cNvSpPr/>
          <p:nvPr/>
        </p:nvSpPr>
        <p:spPr>
          <a:xfrm>
            <a:off x="0" y="1285860"/>
            <a:ext cx="8929718" cy="2862322"/>
          </a:xfrm>
          <a:prstGeom prst="rect">
            <a:avLst/>
          </a:prstGeom>
        </p:spPr>
        <p:txBody>
          <a:bodyPr wrap="square">
            <a:spAutoFit/>
          </a:bodyPr>
          <a:lstStyle/>
          <a:p>
            <a:pPr algn="just"/>
            <a:r>
              <a:rPr lang="es-MX" sz="2000" dirty="0">
                <a:latin typeface="Century Gothic" pitchFamily="34" charset="0"/>
              </a:rPr>
              <a:t>La enfermedad de Parkinson (EP) </a:t>
            </a:r>
            <a:r>
              <a:rPr lang="es-MX" sz="2000" dirty="0" smtClean="0">
                <a:latin typeface="Century Gothic" pitchFamily="34" charset="0"/>
              </a:rPr>
              <a:t>es una enfermedad </a:t>
            </a:r>
            <a:r>
              <a:rPr lang="es-MX" sz="2000" dirty="0">
                <a:latin typeface="Century Gothic" pitchFamily="34" charset="0"/>
              </a:rPr>
              <a:t>neurodegenerativa. </a:t>
            </a:r>
            <a:r>
              <a:rPr lang="es-MX" sz="2000" dirty="0" smtClean="0">
                <a:latin typeface="Century Gothic" pitchFamily="34" charset="0"/>
              </a:rPr>
              <a:t>La </a:t>
            </a:r>
            <a:r>
              <a:rPr lang="es-MX" sz="2000" dirty="0">
                <a:latin typeface="Century Gothic" pitchFamily="34" charset="0"/>
              </a:rPr>
              <a:t>EP y el envejecimiento comparten muchas de las mismas características </a:t>
            </a:r>
            <a:r>
              <a:rPr lang="es-MX" sz="2000" dirty="0" err="1">
                <a:latin typeface="Century Gothic" pitchFamily="34" charset="0"/>
              </a:rPr>
              <a:t>neuropatológicas</a:t>
            </a:r>
            <a:r>
              <a:rPr lang="es-MX" sz="2000" dirty="0">
                <a:latin typeface="Century Gothic" pitchFamily="34" charset="0"/>
              </a:rPr>
              <a:t> y de comportamiento. </a:t>
            </a:r>
            <a:endParaRPr lang="es-MX" sz="2000" dirty="0" smtClean="0">
              <a:latin typeface="Century Gothic" pitchFamily="34" charset="0"/>
            </a:endParaRPr>
          </a:p>
          <a:p>
            <a:pPr algn="just"/>
            <a:r>
              <a:rPr lang="es-MX" sz="2000" dirty="0" smtClean="0">
                <a:latin typeface="Century Gothic" pitchFamily="34" charset="0"/>
              </a:rPr>
              <a:t>El </a:t>
            </a:r>
            <a:r>
              <a:rPr lang="es-MX" sz="2000" dirty="0">
                <a:latin typeface="Century Gothic" pitchFamily="34" charset="0"/>
              </a:rPr>
              <a:t>movimiento normalmente está controlado por la dopamina; una sustancia química que transmite señales entre los nervios del cerebro. Cuando las células que normalmente producen dopamina mueren, aparecen los síntomas del Parkinson. Esta degeneración también ocurre en el envejecimiento normal, pero es un proceso mucho más lento.</a:t>
            </a:r>
          </a:p>
        </p:txBody>
      </p:sp>
      <p:pic>
        <p:nvPicPr>
          <p:cNvPr id="25602" name="Picture 2" descr="Cómo nuestra flora intestinal puede entrar en conflicto con la progresión  de la enfermedad de Parkinson | Noticias en Salud"/>
          <p:cNvPicPr>
            <a:picLocks noChangeAspect="1" noChangeArrowheads="1"/>
          </p:cNvPicPr>
          <p:nvPr/>
        </p:nvPicPr>
        <p:blipFill>
          <a:blip r:embed="rId2"/>
          <a:srcRect/>
          <a:stretch>
            <a:fillRect/>
          </a:stretch>
        </p:blipFill>
        <p:spPr bwMode="auto">
          <a:xfrm>
            <a:off x="3071802" y="3857628"/>
            <a:ext cx="4643404" cy="2786042"/>
          </a:xfrm>
          <a:prstGeom prst="rect">
            <a:avLst/>
          </a:prstGeom>
          <a:noFill/>
        </p:spPr>
      </p:pic>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001056" cy="1631216"/>
          </a:xfrm>
          <a:prstGeom prst="rect">
            <a:avLst/>
          </a:prstGeom>
        </p:spPr>
        <p:txBody>
          <a:bodyPr wrap="square">
            <a:spAutoFit/>
          </a:bodyPr>
          <a:lstStyle/>
          <a:p>
            <a:pPr algn="just"/>
            <a:r>
              <a:rPr lang="es-MX" sz="2000" dirty="0">
                <a:latin typeface="Century Gothic" pitchFamily="34" charset="0"/>
              </a:rPr>
              <a:t>Los síntomas más comunes incluyen: temblores, lentitud, rigidez, deterioro del equilibrio, rigidez de los músculos y fatiga. A medida que la enfermedad progresa, también pueden aparecer síntomas no motores, como depresión, dificultad para tragar, problemas sexuales o cambios cognitivos.</a:t>
            </a:r>
          </a:p>
        </p:txBody>
      </p:sp>
      <p:pic>
        <p:nvPicPr>
          <p:cNvPr id="24578" name="Picture 2" descr="Médica Sur: Enfermedad de Parkinson"/>
          <p:cNvPicPr>
            <a:picLocks noChangeAspect="1" noChangeArrowheads="1"/>
          </p:cNvPicPr>
          <p:nvPr/>
        </p:nvPicPr>
        <p:blipFill>
          <a:blip r:embed="rId2"/>
          <a:srcRect/>
          <a:stretch>
            <a:fillRect/>
          </a:stretch>
        </p:blipFill>
        <p:spPr bwMode="auto">
          <a:xfrm>
            <a:off x="857224" y="2428867"/>
            <a:ext cx="7358114" cy="3962061"/>
          </a:xfrm>
          <a:prstGeom prst="rect">
            <a:avLst/>
          </a:prstGeom>
          <a:noFill/>
        </p:spPr>
      </p:pic>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b="1" dirty="0" smtClean="0">
                <a:latin typeface="Century Gothic" pitchFamily="34" charset="0"/>
              </a:rPr>
              <a:t>Síndrome de </a:t>
            </a:r>
            <a:r>
              <a:rPr lang="es-MX" b="1" dirty="0" err="1" smtClean="0">
                <a:latin typeface="Century Gothic" pitchFamily="34" charset="0"/>
              </a:rPr>
              <a:t>Korsakoff-Wernicke</a:t>
            </a:r>
            <a:endParaRPr lang="es-MX" dirty="0">
              <a:latin typeface="Century Gothic" pitchFamily="34" charset="0"/>
            </a:endParaRPr>
          </a:p>
        </p:txBody>
      </p:sp>
      <p:sp>
        <p:nvSpPr>
          <p:cNvPr id="3" name="2 Rectángulo"/>
          <p:cNvSpPr/>
          <p:nvPr/>
        </p:nvSpPr>
        <p:spPr>
          <a:xfrm>
            <a:off x="357158" y="1571612"/>
            <a:ext cx="8286808" cy="2246769"/>
          </a:xfrm>
          <a:prstGeom prst="rect">
            <a:avLst/>
          </a:prstGeom>
        </p:spPr>
        <p:txBody>
          <a:bodyPr wrap="square">
            <a:spAutoFit/>
          </a:bodyPr>
          <a:lstStyle/>
          <a:p>
            <a:pPr algn="just" fontAlgn="base"/>
            <a:r>
              <a:rPr lang="es-MX" sz="2000" dirty="0">
                <a:latin typeface="Century Gothic" pitchFamily="34" charset="0"/>
              </a:rPr>
              <a:t>Sus </a:t>
            </a:r>
            <a:r>
              <a:rPr lang="es-MX" sz="2000" b="1" dirty="0">
                <a:latin typeface="Century Gothic" pitchFamily="34" charset="0"/>
              </a:rPr>
              <a:t>principales</a:t>
            </a:r>
            <a:r>
              <a:rPr lang="es-MX" sz="2000" dirty="0">
                <a:latin typeface="Century Gothic" pitchFamily="34" charset="0"/>
              </a:rPr>
              <a:t> </a:t>
            </a:r>
            <a:r>
              <a:rPr lang="es-MX" sz="2000" b="1" dirty="0">
                <a:latin typeface="Century Gothic" pitchFamily="34" charset="0"/>
              </a:rPr>
              <a:t>características</a:t>
            </a:r>
            <a:r>
              <a:rPr lang="es-MX" sz="2000" dirty="0">
                <a:latin typeface="Century Gothic" pitchFamily="34" charset="0"/>
              </a:rPr>
              <a:t> son</a:t>
            </a:r>
            <a:r>
              <a:rPr lang="es-MX" sz="2000" dirty="0" smtClean="0">
                <a:latin typeface="Century Gothic" pitchFamily="34" charset="0"/>
              </a:rPr>
              <a:t>:</a:t>
            </a:r>
          </a:p>
          <a:p>
            <a:pPr algn="just" fontAlgn="base"/>
            <a:endParaRPr lang="es-MX" sz="2000" dirty="0">
              <a:latin typeface="Century Gothic" pitchFamily="34" charset="0"/>
            </a:endParaRPr>
          </a:p>
          <a:p>
            <a:pPr algn="just" fontAlgn="base">
              <a:buFont typeface="Arial" pitchFamily="34" charset="0"/>
              <a:buChar char="•"/>
            </a:pPr>
            <a:r>
              <a:rPr lang="es-MX" sz="2000" dirty="0">
                <a:latin typeface="Century Gothic" pitchFamily="34" charset="0"/>
              </a:rPr>
              <a:t>Amnesia </a:t>
            </a:r>
            <a:r>
              <a:rPr lang="es-MX" sz="2000" dirty="0" err="1">
                <a:latin typeface="Century Gothic" pitchFamily="34" charset="0"/>
              </a:rPr>
              <a:t>anterógrada</a:t>
            </a:r>
            <a:r>
              <a:rPr lang="es-MX" sz="2000" dirty="0">
                <a:latin typeface="Century Gothic" pitchFamily="34" charset="0"/>
              </a:rPr>
              <a:t> (de fijación) y </a:t>
            </a:r>
            <a:r>
              <a:rPr lang="es-MX" sz="2000" dirty="0" err="1">
                <a:latin typeface="Century Gothic" pitchFamily="34" charset="0"/>
              </a:rPr>
              <a:t>retrógada</a:t>
            </a:r>
            <a:r>
              <a:rPr lang="es-MX" sz="2000" dirty="0">
                <a:latin typeface="Century Gothic" pitchFamily="34" charset="0"/>
              </a:rPr>
              <a:t> parcial (de conservación</a:t>
            </a:r>
            <a:r>
              <a:rPr lang="es-MX" sz="2000" dirty="0" smtClean="0">
                <a:latin typeface="Century Gothic" pitchFamily="34" charset="0"/>
              </a:rPr>
              <a:t>).</a:t>
            </a:r>
          </a:p>
          <a:p>
            <a:pPr algn="just" fontAlgn="base">
              <a:buFont typeface="Arial" pitchFamily="34" charset="0"/>
              <a:buChar char="•"/>
            </a:pPr>
            <a:r>
              <a:rPr lang="es-MX" sz="2000" dirty="0" smtClean="0">
                <a:latin typeface="Century Gothic" pitchFamily="34" charset="0"/>
              </a:rPr>
              <a:t>Desorientación </a:t>
            </a:r>
            <a:r>
              <a:rPr lang="es-MX" sz="2000" dirty="0">
                <a:latin typeface="Century Gothic" pitchFamily="34" charset="0"/>
              </a:rPr>
              <a:t>espacial y </a:t>
            </a:r>
            <a:r>
              <a:rPr lang="es-MX" sz="2000" dirty="0" smtClean="0">
                <a:latin typeface="Century Gothic" pitchFamily="34" charset="0"/>
              </a:rPr>
              <a:t>temporal.</a:t>
            </a:r>
          </a:p>
          <a:p>
            <a:pPr algn="just" fontAlgn="base">
              <a:buFont typeface="Arial" pitchFamily="34" charset="0"/>
              <a:buChar char="•"/>
            </a:pPr>
            <a:r>
              <a:rPr lang="es-MX" sz="2000" dirty="0" smtClean="0">
                <a:latin typeface="Century Gothic" pitchFamily="34" charset="0"/>
              </a:rPr>
              <a:t>Confabulación </a:t>
            </a:r>
            <a:r>
              <a:rPr lang="es-MX" sz="2000" dirty="0">
                <a:latin typeface="Century Gothic" pitchFamily="34" charset="0"/>
              </a:rPr>
              <a:t>(mezcla de recuerdos falsos y verdaderos</a:t>
            </a:r>
            <a:r>
              <a:rPr lang="es-MX" sz="2000" dirty="0" smtClean="0">
                <a:latin typeface="Century Gothic" pitchFamily="34" charset="0"/>
              </a:rPr>
              <a:t>).</a:t>
            </a:r>
          </a:p>
          <a:p>
            <a:pPr algn="just" fontAlgn="base">
              <a:buFont typeface="Arial" pitchFamily="34" charset="0"/>
              <a:buChar char="•"/>
            </a:pPr>
            <a:r>
              <a:rPr lang="es-MX" sz="2000" dirty="0" smtClean="0">
                <a:latin typeface="Century Gothic" pitchFamily="34" charset="0"/>
              </a:rPr>
              <a:t>Falso </a:t>
            </a:r>
            <a:r>
              <a:rPr lang="es-MX" sz="2000" dirty="0">
                <a:latin typeface="Century Gothic" pitchFamily="34" charset="0"/>
              </a:rPr>
              <a:t>reconocimiento</a:t>
            </a:r>
            <a:r>
              <a:rPr lang="es-MX" sz="2000" dirty="0" smtClean="0">
                <a:latin typeface="Century Gothic" pitchFamily="34" charset="0"/>
              </a:rPr>
              <a:t>.</a:t>
            </a:r>
            <a:endParaRPr lang="es-MX" sz="2000" dirty="0">
              <a:latin typeface="Century Gothic" pitchFamily="34" charset="0"/>
            </a:endParaRPr>
          </a:p>
        </p:txBody>
      </p:sp>
      <p:pic>
        <p:nvPicPr>
          <p:cNvPr id="20482" name="Picture 2" descr="Cuál es tu personalidad según el desorden de tu hogar?"/>
          <p:cNvPicPr>
            <a:picLocks noChangeAspect="1" noChangeArrowheads="1"/>
          </p:cNvPicPr>
          <p:nvPr/>
        </p:nvPicPr>
        <p:blipFill>
          <a:blip r:embed="rId2"/>
          <a:srcRect/>
          <a:stretch>
            <a:fillRect/>
          </a:stretch>
        </p:blipFill>
        <p:spPr bwMode="auto">
          <a:xfrm>
            <a:off x="2786050" y="3809976"/>
            <a:ext cx="4143404" cy="2762269"/>
          </a:xfrm>
          <a:prstGeom prst="rect">
            <a:avLst/>
          </a:prstGeom>
          <a:noFill/>
        </p:spPr>
      </p:pic>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8"/>
            <a:ext cx="6929486" cy="2246769"/>
          </a:xfrm>
          <a:prstGeom prst="rect">
            <a:avLst/>
          </a:prstGeom>
        </p:spPr>
        <p:txBody>
          <a:bodyPr wrap="square">
            <a:spAutoFit/>
          </a:bodyPr>
          <a:lstStyle/>
          <a:p>
            <a:pPr algn="just" fontAlgn="base"/>
            <a:r>
              <a:rPr lang="es-MX" sz="2000" dirty="0" smtClean="0">
                <a:latin typeface="Century Gothic" pitchFamily="34" charset="0"/>
              </a:rPr>
              <a:t>Este síndrome </a:t>
            </a:r>
            <a:r>
              <a:rPr lang="es-MX" sz="2000" b="1" dirty="0" smtClean="0">
                <a:latin typeface="Century Gothic" pitchFamily="34" charset="0"/>
              </a:rPr>
              <a:t>aparece por un consumo prolongado de alcohol</a:t>
            </a:r>
            <a:r>
              <a:rPr lang="es-MX" sz="2000" dirty="0" smtClean="0">
                <a:latin typeface="Century Gothic" pitchFamily="34" charset="0"/>
              </a:rPr>
              <a:t> y una dieta deficiente en </a:t>
            </a:r>
            <a:r>
              <a:rPr lang="es-MX" sz="2000" dirty="0" err="1" smtClean="0">
                <a:latin typeface="Century Gothic" pitchFamily="34" charset="0"/>
              </a:rPr>
              <a:t>tiamina</a:t>
            </a:r>
            <a:r>
              <a:rPr lang="es-MX" sz="2000" dirty="0" smtClean="0">
                <a:latin typeface="Century Gothic" pitchFamily="34" charset="0"/>
              </a:rPr>
              <a:t> o vitamina B1. En este trastorno de la memoria sólo queda afectada la memoria, sin más. En contraposición con el otro síndrome producido por el alcohol, la demencia alcohólica, donde también se ven afectadas partes cognitivas.</a:t>
            </a:r>
            <a:endParaRPr lang="es-MX" sz="2000" dirty="0">
              <a:latin typeface="Century Gothic" pitchFamily="34" charset="0"/>
            </a:endParaRPr>
          </a:p>
        </p:txBody>
      </p:sp>
      <p:pic>
        <p:nvPicPr>
          <p:cNvPr id="23554" name="Picture 2" descr="Tabaco y alcohol en nuestra vida cotidiana"/>
          <p:cNvPicPr>
            <a:picLocks noChangeAspect="1" noChangeArrowheads="1"/>
          </p:cNvPicPr>
          <p:nvPr/>
        </p:nvPicPr>
        <p:blipFill>
          <a:blip r:embed="rId2"/>
          <a:srcRect/>
          <a:stretch>
            <a:fillRect/>
          </a:stretch>
        </p:blipFill>
        <p:spPr bwMode="auto">
          <a:xfrm>
            <a:off x="2571736" y="2571750"/>
            <a:ext cx="4286250" cy="4286250"/>
          </a:xfrm>
          <a:prstGeom prst="rect">
            <a:avLst/>
          </a:prstGeom>
          <a:noFill/>
        </p:spPr>
      </p:pic>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b="1" dirty="0" smtClean="0">
                <a:latin typeface="Century Gothic" pitchFamily="34" charset="0"/>
              </a:rPr>
              <a:t>Causas de desorden de la memoria.</a:t>
            </a:r>
            <a:endParaRPr lang="es-MX" b="1" dirty="0">
              <a:latin typeface="Century Gothic" pitchFamily="34" charset="0"/>
            </a:endParaRPr>
          </a:p>
        </p:txBody>
      </p:sp>
      <p:sp>
        <p:nvSpPr>
          <p:cNvPr id="4" name="3 Rectángulo"/>
          <p:cNvSpPr/>
          <p:nvPr/>
        </p:nvSpPr>
        <p:spPr>
          <a:xfrm>
            <a:off x="1357290" y="1928802"/>
            <a:ext cx="6572296" cy="3477875"/>
          </a:xfrm>
          <a:prstGeom prst="rect">
            <a:avLst/>
          </a:prstGeom>
        </p:spPr>
        <p:txBody>
          <a:bodyPr wrap="square">
            <a:spAutoFit/>
          </a:bodyPr>
          <a:lstStyle/>
          <a:p>
            <a:pPr algn="just"/>
            <a:r>
              <a:rPr lang="es-MX" sz="2000" dirty="0" smtClean="0">
                <a:latin typeface="Century Gothic" pitchFamily="34" charset="0"/>
              </a:rPr>
              <a:t>Los olvidos y la pérdida de memoria, constituyen un síntoma muy frecuente en la población que sobrepasa los 75 años de edad y pueden estar ligados a un envejecimiento normal o ser los primeros signos de una Enfermedad de Alzheimer. Pero también, cada vez con más frecuencia, se dan en sujetos más jóvenes y esto puede estar asociado al estrés y los trastornos del ánimo o a otras patologías </a:t>
            </a:r>
            <a:r>
              <a:rPr lang="es-MX" sz="2000" dirty="0" err="1" smtClean="0">
                <a:latin typeface="Century Gothic" pitchFamily="34" charset="0"/>
              </a:rPr>
              <a:t>neuropsicológicas</a:t>
            </a:r>
            <a:r>
              <a:rPr lang="es-MX" sz="2000" dirty="0" smtClean="0">
                <a:latin typeface="Century Gothic" pitchFamily="34" charset="0"/>
              </a:rPr>
              <a:t>. En ambos casos es fundamental llegar a un diagnóstico precoz y poner los remedios oportunos. </a:t>
            </a:r>
            <a:endParaRPr lang="es-MX" sz="2000" dirty="0">
              <a:latin typeface="Century Gothic"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686800" cy="841248"/>
          </a:xfrm>
        </p:spPr>
        <p:txBody>
          <a:bodyPr>
            <a:normAutofit fontScale="90000"/>
          </a:bodyPr>
          <a:lstStyle/>
          <a:p>
            <a:pPr algn="ctr"/>
            <a:r>
              <a:rPr lang="es-MX" b="1" dirty="0" smtClean="0">
                <a:solidFill>
                  <a:schemeClr val="tx1"/>
                </a:solidFill>
                <a:latin typeface="Century Gothic" pitchFamily="34" charset="0"/>
              </a:rPr>
              <a:t>¿Que tipo de trastornos se pueden presentar?</a:t>
            </a:r>
            <a:endParaRPr lang="es-MX" b="1" dirty="0">
              <a:solidFill>
                <a:schemeClr val="tx1"/>
              </a:solidFill>
              <a:latin typeface="Century Gothic" pitchFamily="34" charset="0"/>
            </a:endParaRPr>
          </a:p>
        </p:txBody>
      </p:sp>
      <p:sp>
        <p:nvSpPr>
          <p:cNvPr id="3" name="2 Rectángulo"/>
          <p:cNvSpPr/>
          <p:nvPr/>
        </p:nvSpPr>
        <p:spPr>
          <a:xfrm>
            <a:off x="214282" y="1357298"/>
            <a:ext cx="4929222" cy="4708981"/>
          </a:xfrm>
          <a:prstGeom prst="rect">
            <a:avLst/>
          </a:prstGeom>
        </p:spPr>
        <p:txBody>
          <a:bodyPr wrap="square">
            <a:spAutoFit/>
          </a:bodyPr>
          <a:lstStyle/>
          <a:p>
            <a:pPr algn="just">
              <a:buFont typeface="Wingdings" pitchFamily="2" charset="2"/>
              <a:buChar char="q"/>
            </a:pPr>
            <a:r>
              <a:rPr lang="es-MX" sz="2000" b="1" dirty="0">
                <a:latin typeface="Century Gothic" pitchFamily="34" charset="0"/>
              </a:rPr>
              <a:t>AMNESIA </a:t>
            </a:r>
            <a:r>
              <a:rPr lang="es-MX" sz="2000" b="1" dirty="0" smtClean="0">
                <a:latin typeface="Century Gothic" pitchFamily="34" charset="0"/>
              </a:rPr>
              <a:t>RETROGRADA</a:t>
            </a:r>
          </a:p>
          <a:p>
            <a:pPr algn="just"/>
            <a:endParaRPr lang="es-MX" sz="2000" dirty="0" smtClean="0">
              <a:latin typeface="Century Gothic" pitchFamily="34" charset="0"/>
            </a:endParaRPr>
          </a:p>
          <a:p>
            <a:pPr algn="just"/>
            <a:r>
              <a:rPr lang="es-MX" sz="2000" dirty="0" smtClean="0">
                <a:latin typeface="Century Gothic" pitchFamily="34" charset="0"/>
              </a:rPr>
              <a:t>Trastorno </a:t>
            </a:r>
            <a:r>
              <a:rPr lang="es-MX" sz="2000" dirty="0">
                <a:latin typeface="Century Gothic" pitchFamily="34" charset="0"/>
              </a:rPr>
              <a:t>derivado de una alteración en el lóbulo temporal medial que provoca la perdida de noción del tiempo e impide generar recuerdos y construir un contexto temporal que permita dar sentido al </a:t>
            </a:r>
            <a:r>
              <a:rPr lang="es-MX" sz="2000" dirty="0" smtClean="0">
                <a:latin typeface="Century Gothic" pitchFamily="34" charset="0"/>
              </a:rPr>
              <a:t>presente. </a:t>
            </a:r>
          </a:p>
          <a:p>
            <a:pPr algn="just"/>
            <a:endParaRPr lang="es-MX" sz="2000" dirty="0" smtClean="0">
              <a:latin typeface="Century Gothic" pitchFamily="34" charset="0"/>
            </a:endParaRPr>
          </a:p>
          <a:p>
            <a:pPr algn="just">
              <a:buFont typeface="Arial" pitchFamily="34" charset="0"/>
              <a:buChar char="•"/>
            </a:pPr>
            <a:r>
              <a:rPr lang="es-MX" sz="2000" dirty="0" smtClean="0">
                <a:latin typeface="Century Gothic" pitchFamily="34" charset="0"/>
              </a:rPr>
              <a:t>Afecta </a:t>
            </a:r>
            <a:r>
              <a:rPr lang="es-MX" sz="2000" dirty="0">
                <a:latin typeface="Century Gothic" pitchFamily="34" charset="0"/>
              </a:rPr>
              <a:t>la capacidad de almacenar nueva </a:t>
            </a:r>
            <a:r>
              <a:rPr lang="es-MX" sz="2000" dirty="0" smtClean="0">
                <a:latin typeface="Century Gothic" pitchFamily="34" charset="0"/>
              </a:rPr>
              <a:t>información.</a:t>
            </a:r>
          </a:p>
          <a:p>
            <a:pPr algn="just"/>
            <a:endParaRPr lang="es-MX" sz="2000" dirty="0" smtClean="0">
              <a:latin typeface="Century Gothic" pitchFamily="34" charset="0"/>
            </a:endParaRPr>
          </a:p>
          <a:p>
            <a:pPr algn="just">
              <a:buFont typeface="Arial" pitchFamily="34" charset="0"/>
              <a:buChar char="•"/>
            </a:pPr>
            <a:r>
              <a:rPr lang="es-MX" sz="2000" dirty="0" smtClean="0">
                <a:latin typeface="Century Gothic" pitchFamily="34" charset="0"/>
              </a:rPr>
              <a:t>La persona </a:t>
            </a:r>
            <a:r>
              <a:rPr lang="es-MX" sz="2000" dirty="0">
                <a:latin typeface="Century Gothic" pitchFamily="34" charset="0"/>
              </a:rPr>
              <a:t>no puede convertir su memoria a corto plazo en memoria a largo plazo</a:t>
            </a:r>
          </a:p>
        </p:txBody>
      </p:sp>
      <p:pic>
        <p:nvPicPr>
          <p:cNvPr id="2050" name="Picture 2" descr="Síntomas De La Enfermedad De Alzheimer Infographic Pérdida Y Problema De  Memoria Ilustración del Vector - Ilustración de asesoramiento, adulto:  138440170"/>
          <p:cNvPicPr>
            <a:picLocks noChangeAspect="1" noChangeArrowheads="1"/>
          </p:cNvPicPr>
          <p:nvPr/>
        </p:nvPicPr>
        <p:blipFill>
          <a:blip r:embed="rId2"/>
          <a:srcRect l="9375" r="10000" b="11874"/>
          <a:stretch>
            <a:fillRect/>
          </a:stretch>
        </p:blipFill>
        <p:spPr bwMode="auto">
          <a:xfrm>
            <a:off x="5286380" y="1714488"/>
            <a:ext cx="3660058" cy="4000528"/>
          </a:xfrm>
          <a:prstGeom prst="rect">
            <a:avLst/>
          </a:prstGeom>
          <a:noFill/>
        </p:spPr>
      </p:pic>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buFont typeface="Wingdings" pitchFamily="2" charset="2"/>
              <a:buChar char="q"/>
            </a:pPr>
            <a:r>
              <a:rPr lang="es-MX" b="1" dirty="0" smtClean="0">
                <a:latin typeface="Century Gothic" pitchFamily="34" charset="0"/>
              </a:rPr>
              <a:t>El olvido.</a:t>
            </a:r>
            <a:endParaRPr lang="es-MX" b="1" dirty="0">
              <a:latin typeface="Century Gothic" pitchFamily="34" charset="0"/>
            </a:endParaRPr>
          </a:p>
        </p:txBody>
      </p:sp>
      <p:sp>
        <p:nvSpPr>
          <p:cNvPr id="3" name="2 Rectángulo"/>
          <p:cNvSpPr/>
          <p:nvPr/>
        </p:nvSpPr>
        <p:spPr>
          <a:xfrm>
            <a:off x="642910" y="4611231"/>
            <a:ext cx="8215370" cy="2246769"/>
          </a:xfrm>
          <a:prstGeom prst="rect">
            <a:avLst/>
          </a:prstGeom>
        </p:spPr>
        <p:txBody>
          <a:bodyPr wrap="square">
            <a:spAutoFit/>
          </a:bodyPr>
          <a:lstStyle/>
          <a:p>
            <a:pPr algn="just"/>
            <a:r>
              <a:rPr lang="es-MX" sz="2000" dirty="0" smtClean="0">
                <a:latin typeface="Century Gothic" pitchFamily="34" charset="0"/>
              </a:rPr>
              <a:t>En </a:t>
            </a:r>
            <a:r>
              <a:rPr lang="es-MX" sz="2000" dirty="0">
                <a:latin typeface="Century Gothic" pitchFamily="34" charset="0"/>
              </a:rPr>
              <a:t>general se pude entender como un fracaso para transferir información de la memoria a corto plazo (MCP) a la memoria a largo plazo (MLP),deterioro de la huella, desplazamiento, interferencia, como la perdida de información una vez que ha ocurrido la transferencia, deterioro por desuso, prevención de la consolidación, o como el fracaso para recuperar información de la MPL, o como cambios en recuerdos a largo plazo (LP).</a:t>
            </a:r>
          </a:p>
        </p:txBody>
      </p:sp>
      <p:pic>
        <p:nvPicPr>
          <p:cNvPr id="16386" name="Picture 2" descr="La Mano De La Muchacha En La Cabeza Olvidó Ilustración del Vector -  Ilustración de memoria, cara: 154618360"/>
          <p:cNvPicPr>
            <a:picLocks noChangeAspect="1" noChangeArrowheads="1"/>
          </p:cNvPicPr>
          <p:nvPr/>
        </p:nvPicPr>
        <p:blipFill>
          <a:blip r:embed="rId2"/>
          <a:srcRect/>
          <a:stretch>
            <a:fillRect/>
          </a:stretch>
        </p:blipFill>
        <p:spPr bwMode="auto">
          <a:xfrm>
            <a:off x="3214678" y="1285860"/>
            <a:ext cx="2878190" cy="3286148"/>
          </a:xfrm>
          <a:prstGeom prst="rect">
            <a:avLst/>
          </a:prstGeom>
          <a:noFill/>
        </p:spPr>
      </p:pic>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buFont typeface="Wingdings" pitchFamily="2" charset="2"/>
              <a:buChar char="q"/>
            </a:pPr>
            <a:r>
              <a:rPr lang="es-MX" b="1" dirty="0" smtClean="0">
                <a:latin typeface="Century Gothic" pitchFamily="34" charset="0"/>
              </a:rPr>
              <a:t>AMNESIA POSTRAUMÁTICA</a:t>
            </a:r>
            <a:endParaRPr lang="es-MX" b="1" dirty="0">
              <a:latin typeface="Century Gothic" pitchFamily="34" charset="0"/>
            </a:endParaRPr>
          </a:p>
        </p:txBody>
      </p:sp>
      <p:sp>
        <p:nvSpPr>
          <p:cNvPr id="3" name="2 Rectángulo"/>
          <p:cNvSpPr/>
          <p:nvPr/>
        </p:nvSpPr>
        <p:spPr>
          <a:xfrm>
            <a:off x="0" y="1428736"/>
            <a:ext cx="9144000" cy="2554545"/>
          </a:xfrm>
          <a:prstGeom prst="rect">
            <a:avLst/>
          </a:prstGeom>
        </p:spPr>
        <p:txBody>
          <a:bodyPr wrap="square">
            <a:spAutoFit/>
          </a:bodyPr>
          <a:lstStyle/>
          <a:p>
            <a:pPr algn="just">
              <a:buFont typeface="Arial" pitchFamily="34" charset="0"/>
              <a:buChar char="•"/>
            </a:pPr>
            <a:r>
              <a:rPr lang="es-MX" sz="2000" dirty="0" smtClean="0">
                <a:latin typeface="Century Gothic" pitchFamily="34" charset="0"/>
              </a:rPr>
              <a:t>Es </a:t>
            </a:r>
            <a:r>
              <a:rPr lang="es-MX" sz="2000" dirty="0">
                <a:latin typeface="Century Gothic" pitchFamily="34" charset="0"/>
              </a:rPr>
              <a:t>resultado de factores como la perdida de conciencia producida por una lesión y provoca una amnesia retrograda que puede durar desde pocos minutos a años anteriores al accidente a una </a:t>
            </a:r>
            <a:r>
              <a:rPr lang="es-MX" sz="2000" dirty="0" err="1">
                <a:latin typeface="Century Gothic" pitchFamily="34" charset="0"/>
              </a:rPr>
              <a:t>anterógrada</a:t>
            </a:r>
            <a:r>
              <a:rPr lang="es-MX" sz="2000" dirty="0">
                <a:latin typeface="Century Gothic" pitchFamily="34" charset="0"/>
              </a:rPr>
              <a:t> que abarca de unas horas a los meses siguientes a la recuperación de la </a:t>
            </a:r>
            <a:r>
              <a:rPr lang="es-MX" sz="2000" dirty="0" smtClean="0">
                <a:latin typeface="Century Gothic" pitchFamily="34" charset="0"/>
              </a:rPr>
              <a:t>conciencia.</a:t>
            </a:r>
          </a:p>
          <a:p>
            <a:pPr algn="just">
              <a:buFont typeface="Arial" pitchFamily="34" charset="0"/>
              <a:buChar char="•"/>
            </a:pPr>
            <a:r>
              <a:rPr lang="es-MX" sz="2000" dirty="0" smtClean="0">
                <a:latin typeface="Century Gothic" pitchFamily="34" charset="0"/>
              </a:rPr>
              <a:t>El </a:t>
            </a:r>
            <a:r>
              <a:rPr lang="es-MX" sz="2000" dirty="0">
                <a:latin typeface="Century Gothic" pitchFamily="34" charset="0"/>
              </a:rPr>
              <a:t>afectado manifiesta lenguaje incoherente, distorsión de la percepción del entorno y de estímulos nuevos lo cual incremente la confusión, perplejidad y, en ocasiones, el miedo.</a:t>
            </a:r>
          </a:p>
        </p:txBody>
      </p:sp>
      <p:pic>
        <p:nvPicPr>
          <p:cNvPr id="1026" name="Picture 2" descr="NeuroClass auf Twitter: &amp;quot;Para definir un #TCE se debe cumplir al menos uno  de estos #síntomas: 📌Tener fractura de cráneo 📌Pérdida de conciencia 📌Amnesia  Postraumática (APT) 📌Signos neurológicos focales, convulsiones y/o lesión"/>
          <p:cNvPicPr>
            <a:picLocks noChangeAspect="1" noChangeArrowheads="1"/>
          </p:cNvPicPr>
          <p:nvPr/>
        </p:nvPicPr>
        <p:blipFill>
          <a:blip r:embed="rId2"/>
          <a:srcRect t="14642" b="15401"/>
          <a:stretch>
            <a:fillRect/>
          </a:stretch>
        </p:blipFill>
        <p:spPr bwMode="auto">
          <a:xfrm>
            <a:off x="1928794" y="4057212"/>
            <a:ext cx="5905496" cy="2800788"/>
          </a:xfrm>
          <a:prstGeom prst="rect">
            <a:avLst/>
          </a:prstGeom>
          <a:noFill/>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buFont typeface="Wingdings" pitchFamily="2" charset="2"/>
              <a:buChar char="q"/>
            </a:pPr>
            <a:r>
              <a:rPr lang="es-MX" b="1" dirty="0" smtClean="0">
                <a:latin typeface="Century Gothic" pitchFamily="34" charset="0"/>
              </a:rPr>
              <a:t>ENFERMEDAD DE ALZHEIMER</a:t>
            </a:r>
            <a:endParaRPr lang="es-MX" b="1" dirty="0">
              <a:latin typeface="Century Gothic" pitchFamily="34" charset="0"/>
            </a:endParaRPr>
          </a:p>
        </p:txBody>
      </p:sp>
      <p:sp>
        <p:nvSpPr>
          <p:cNvPr id="3" name="2 Rectángulo"/>
          <p:cNvSpPr/>
          <p:nvPr/>
        </p:nvSpPr>
        <p:spPr>
          <a:xfrm>
            <a:off x="0" y="1214422"/>
            <a:ext cx="9144000" cy="2554545"/>
          </a:xfrm>
          <a:prstGeom prst="rect">
            <a:avLst/>
          </a:prstGeom>
        </p:spPr>
        <p:txBody>
          <a:bodyPr wrap="square">
            <a:spAutoFit/>
          </a:bodyPr>
          <a:lstStyle/>
          <a:p>
            <a:pPr algn="just"/>
            <a:r>
              <a:rPr lang="es-MX" sz="2000" dirty="0">
                <a:latin typeface="Century Gothic" pitchFamily="34" charset="0"/>
              </a:rPr>
              <a:t>Enfermedad progresiva que afecta a la memoria y otras importantes funciones mentales.</a:t>
            </a:r>
          </a:p>
          <a:p>
            <a:pPr algn="just"/>
            <a:r>
              <a:rPr lang="es-MX" sz="2000" dirty="0">
                <a:latin typeface="Century Gothic" pitchFamily="34" charset="0"/>
              </a:rPr>
              <a:t>Las conexiones de las células cerebrales y las propias células se degeneran y mueren, lo que finalmente termina con la memoria y otras funciones mentales importantes.</a:t>
            </a:r>
          </a:p>
          <a:p>
            <a:pPr algn="just"/>
            <a:r>
              <a:rPr lang="es-MX" sz="2000" dirty="0">
                <a:latin typeface="Century Gothic" pitchFamily="34" charset="0"/>
              </a:rPr>
              <a:t>Los síntomas principales son la pérdida de la memoria y la confusión.</a:t>
            </a:r>
          </a:p>
          <a:p>
            <a:pPr algn="just"/>
            <a:r>
              <a:rPr lang="es-MX" sz="2000" dirty="0">
                <a:latin typeface="Century Gothic" pitchFamily="34" charset="0"/>
              </a:rPr>
              <a:t>No hay cura, pero los medicamentos y las estrategias de control pueden mejorar los síntomas temporalmente.</a:t>
            </a:r>
          </a:p>
        </p:txBody>
      </p:sp>
      <p:pic>
        <p:nvPicPr>
          <p:cNvPr id="17410" name="Picture 2" descr="Mal de Alzheimer: MedlinePlus enciclopedia médica"/>
          <p:cNvPicPr>
            <a:picLocks noChangeAspect="1" noChangeArrowheads="1"/>
          </p:cNvPicPr>
          <p:nvPr/>
        </p:nvPicPr>
        <p:blipFill>
          <a:blip r:embed="rId2"/>
          <a:srcRect b="6249"/>
          <a:stretch>
            <a:fillRect/>
          </a:stretch>
        </p:blipFill>
        <p:spPr bwMode="auto">
          <a:xfrm>
            <a:off x="2571736" y="3786190"/>
            <a:ext cx="3810000" cy="2857520"/>
          </a:xfrm>
          <a:prstGeom prst="rect">
            <a:avLst/>
          </a:prstGeom>
          <a:noFill/>
        </p:spPr>
      </p:pic>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buFont typeface="Wingdings" pitchFamily="2" charset="2"/>
              <a:buChar char="q"/>
            </a:pPr>
            <a:r>
              <a:rPr lang="es-MX" b="1" dirty="0" err="1" smtClean="0">
                <a:solidFill>
                  <a:schemeClr val="tx1"/>
                </a:solidFill>
                <a:latin typeface="Century Gothic" pitchFamily="34" charset="0"/>
              </a:rPr>
              <a:t>Pseudoamnesia</a:t>
            </a:r>
            <a:r>
              <a:rPr lang="es-MX" b="1" dirty="0" smtClean="0">
                <a:solidFill>
                  <a:schemeClr val="tx1"/>
                </a:solidFill>
                <a:latin typeface="Century Gothic" pitchFamily="34" charset="0"/>
              </a:rPr>
              <a:t>.</a:t>
            </a:r>
            <a:endParaRPr lang="es-MX" dirty="0">
              <a:solidFill>
                <a:schemeClr val="tx1"/>
              </a:solidFill>
              <a:latin typeface="Century Gothic" pitchFamily="34" charset="0"/>
            </a:endParaRPr>
          </a:p>
        </p:txBody>
      </p:sp>
      <p:sp>
        <p:nvSpPr>
          <p:cNvPr id="3" name="2 Rectángulo"/>
          <p:cNvSpPr/>
          <p:nvPr/>
        </p:nvSpPr>
        <p:spPr>
          <a:xfrm>
            <a:off x="428596" y="4929198"/>
            <a:ext cx="8501122" cy="1631216"/>
          </a:xfrm>
          <a:prstGeom prst="rect">
            <a:avLst/>
          </a:prstGeom>
        </p:spPr>
        <p:txBody>
          <a:bodyPr wrap="square">
            <a:spAutoFit/>
          </a:bodyPr>
          <a:lstStyle/>
          <a:p>
            <a:pPr algn="just"/>
            <a:r>
              <a:rPr lang="es-MX" sz="2000" dirty="0">
                <a:latin typeface="Century Gothic" pitchFamily="34" charset="0"/>
              </a:rPr>
              <a:t>Las personas con este trastorno de la memoria tienen la </a:t>
            </a:r>
            <a:r>
              <a:rPr lang="es-MX" sz="2000" b="1" dirty="0">
                <a:latin typeface="Century Gothic" pitchFamily="34" charset="0"/>
              </a:rPr>
              <a:t>sensación de que han perdido la memoria,</a:t>
            </a:r>
            <a:r>
              <a:rPr lang="es-MX" sz="2000" dirty="0">
                <a:latin typeface="Century Gothic" pitchFamily="34" charset="0"/>
              </a:rPr>
              <a:t> pero objetivamente no hay tal pérdida. Las agnosias, por ejemplo, son amnesias sensoriales. De hecho, no se reconoce algo que se ve, se toca, se huele, etc. Este tipo de amnesia es de causa orgánica.</a:t>
            </a:r>
          </a:p>
        </p:txBody>
      </p:sp>
      <p:pic>
        <p:nvPicPr>
          <p:cNvPr id="21506" name="Picture 2" descr="TDAH y déficit de memoria (Parte II)"/>
          <p:cNvPicPr>
            <a:picLocks noChangeAspect="1" noChangeArrowheads="1"/>
          </p:cNvPicPr>
          <p:nvPr/>
        </p:nvPicPr>
        <p:blipFill>
          <a:blip r:embed="rId2"/>
          <a:srcRect r="24999"/>
          <a:stretch>
            <a:fillRect/>
          </a:stretch>
        </p:blipFill>
        <p:spPr bwMode="auto">
          <a:xfrm>
            <a:off x="2643174" y="1285860"/>
            <a:ext cx="3929090" cy="3505200"/>
          </a:xfrm>
          <a:prstGeom prst="rect">
            <a:avLst/>
          </a:prstGeom>
          <a:noFill/>
        </p:spPr>
      </p:pic>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buFont typeface="Wingdings" pitchFamily="2" charset="2"/>
              <a:buChar char="q"/>
            </a:pPr>
            <a:r>
              <a:rPr lang="es-MX" b="1" dirty="0" smtClean="0">
                <a:latin typeface="Century Gothic" pitchFamily="34" charset="0"/>
              </a:rPr>
              <a:t>Agnosia.</a:t>
            </a:r>
            <a:endParaRPr lang="es-MX" dirty="0">
              <a:latin typeface="Century Gothic" pitchFamily="34" charset="0"/>
            </a:endParaRPr>
          </a:p>
        </p:txBody>
      </p:sp>
      <p:sp>
        <p:nvSpPr>
          <p:cNvPr id="3" name="2 Rectángulo"/>
          <p:cNvSpPr/>
          <p:nvPr/>
        </p:nvSpPr>
        <p:spPr>
          <a:xfrm>
            <a:off x="0" y="1357298"/>
            <a:ext cx="9144000" cy="3785652"/>
          </a:xfrm>
          <a:prstGeom prst="rect">
            <a:avLst/>
          </a:prstGeom>
        </p:spPr>
        <p:txBody>
          <a:bodyPr wrap="square">
            <a:spAutoFit/>
          </a:bodyPr>
          <a:lstStyle/>
          <a:p>
            <a:pPr algn="just"/>
            <a:r>
              <a:rPr lang="es-MX" sz="2000" dirty="0">
                <a:latin typeface="Century Gothic" pitchFamily="34" charset="0"/>
              </a:rPr>
              <a:t>La agnosia es la incapacidad para reconocer ciertos objetos, personas o sonidos. Es  causada generalmente por daño al cerebro (más comúnmente en los lóbulos occipital o parietal) o por un trastorno neurológico. Los tratamientos varían según la ubicación y la causa del daño. La recuperación es posible dependiendo de la gravedad del trastorno y la gravedad del daño al cerebro. Existen muchos tipos más específicos de diagnósticos de agnosia, que incluyen: </a:t>
            </a:r>
            <a:endParaRPr lang="es-MX" sz="2000" dirty="0" smtClean="0">
              <a:latin typeface="Century Gothic" pitchFamily="34" charset="0"/>
            </a:endParaRPr>
          </a:p>
          <a:p>
            <a:pPr algn="just">
              <a:buFont typeface="Arial" pitchFamily="34" charset="0"/>
              <a:buChar char="•"/>
            </a:pPr>
            <a:r>
              <a:rPr lang="es-MX" sz="2000" dirty="0" smtClean="0">
                <a:latin typeface="Century Gothic" pitchFamily="34" charset="0"/>
              </a:rPr>
              <a:t>Agnosia visual asociativa.</a:t>
            </a:r>
          </a:p>
          <a:p>
            <a:pPr algn="just">
              <a:buFont typeface="Arial" pitchFamily="34" charset="0"/>
              <a:buChar char="•"/>
            </a:pPr>
            <a:r>
              <a:rPr lang="es-MX" sz="2000" dirty="0" smtClean="0">
                <a:latin typeface="Century Gothic" pitchFamily="34" charset="0"/>
              </a:rPr>
              <a:t>Agnosia auditiva. </a:t>
            </a:r>
          </a:p>
          <a:p>
            <a:pPr algn="just">
              <a:buFont typeface="Arial" pitchFamily="34" charset="0"/>
              <a:buChar char="•"/>
            </a:pPr>
            <a:r>
              <a:rPr lang="es-MX" sz="2000" dirty="0" smtClean="0">
                <a:latin typeface="Century Gothic" pitchFamily="34" charset="0"/>
              </a:rPr>
              <a:t>Agnosia verbal.</a:t>
            </a:r>
          </a:p>
          <a:p>
            <a:pPr algn="just">
              <a:buFont typeface="Arial" pitchFamily="34" charset="0"/>
              <a:buChar char="•"/>
            </a:pPr>
            <a:r>
              <a:rPr lang="es-MX" sz="2000" dirty="0" smtClean="0">
                <a:latin typeface="Century Gothic" pitchFamily="34" charset="0"/>
              </a:rPr>
              <a:t>Desorientación topográfica. </a:t>
            </a:r>
          </a:p>
          <a:p>
            <a:pPr algn="just">
              <a:buFont typeface="Arial" pitchFamily="34" charset="0"/>
              <a:buChar char="•"/>
            </a:pPr>
            <a:r>
              <a:rPr lang="es-MX" sz="2000" dirty="0" smtClean="0">
                <a:latin typeface="Century Gothic" pitchFamily="34" charset="0"/>
              </a:rPr>
              <a:t>Etc.</a:t>
            </a:r>
            <a:endParaRPr lang="es-MX" sz="2000" dirty="0">
              <a:latin typeface="Century Gothic" pitchFamily="34" charset="0"/>
            </a:endParaRPr>
          </a:p>
        </p:txBody>
      </p:sp>
      <p:pic>
        <p:nvPicPr>
          <p:cNvPr id="28674" name="Picture 2" descr="QUÉ ES LA AGNOSIA?"/>
          <p:cNvPicPr>
            <a:picLocks noChangeAspect="1" noChangeArrowheads="1"/>
          </p:cNvPicPr>
          <p:nvPr/>
        </p:nvPicPr>
        <p:blipFill>
          <a:blip r:embed="rId2"/>
          <a:srcRect/>
          <a:stretch>
            <a:fillRect/>
          </a:stretch>
        </p:blipFill>
        <p:spPr bwMode="auto">
          <a:xfrm>
            <a:off x="4071934" y="3786190"/>
            <a:ext cx="4786314" cy="2746147"/>
          </a:xfrm>
          <a:prstGeom prst="rect">
            <a:avLst/>
          </a:prstGeom>
          <a:noFill/>
        </p:spPr>
      </p:pic>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buFont typeface="Wingdings" pitchFamily="2" charset="2"/>
              <a:buChar char="q"/>
            </a:pPr>
            <a:r>
              <a:rPr lang="es-MX" b="1" dirty="0" smtClean="0">
                <a:latin typeface="Century Gothic" pitchFamily="34" charset="0"/>
              </a:rPr>
              <a:t>Síndrome </a:t>
            </a:r>
            <a:r>
              <a:rPr lang="es-MX" b="1" dirty="0" err="1" smtClean="0">
                <a:latin typeface="Century Gothic" pitchFamily="34" charset="0"/>
              </a:rPr>
              <a:t>hipertimétrico</a:t>
            </a:r>
            <a:r>
              <a:rPr lang="es-MX" b="1" dirty="0" smtClean="0">
                <a:latin typeface="Century Gothic" pitchFamily="34" charset="0"/>
              </a:rPr>
              <a:t>.</a:t>
            </a:r>
            <a:endParaRPr lang="es-MX" dirty="0">
              <a:latin typeface="Century Gothic" pitchFamily="34" charset="0"/>
            </a:endParaRPr>
          </a:p>
        </p:txBody>
      </p:sp>
      <p:sp>
        <p:nvSpPr>
          <p:cNvPr id="3" name="2 Rectángulo"/>
          <p:cNvSpPr/>
          <p:nvPr/>
        </p:nvSpPr>
        <p:spPr>
          <a:xfrm>
            <a:off x="428596" y="4714884"/>
            <a:ext cx="8358246" cy="1938992"/>
          </a:xfrm>
          <a:prstGeom prst="rect">
            <a:avLst/>
          </a:prstGeom>
        </p:spPr>
        <p:txBody>
          <a:bodyPr wrap="square">
            <a:spAutoFit/>
          </a:bodyPr>
          <a:lstStyle/>
          <a:p>
            <a:pPr algn="just"/>
            <a:r>
              <a:rPr lang="es-MX" sz="2000" dirty="0">
                <a:latin typeface="Century Gothic" pitchFamily="34" charset="0"/>
              </a:rPr>
              <a:t>El síndrome </a:t>
            </a:r>
            <a:r>
              <a:rPr lang="es-MX" sz="2000" dirty="0" err="1">
                <a:latin typeface="Century Gothic" pitchFamily="34" charset="0"/>
              </a:rPr>
              <a:t>hipertimétrico</a:t>
            </a:r>
            <a:r>
              <a:rPr lang="es-MX" sz="2000" dirty="0">
                <a:latin typeface="Century Gothic" pitchFamily="34" charset="0"/>
              </a:rPr>
              <a:t> hace que un individuo tenga una memoria autobiográfica extremadamente detallada. Los pacientes con esta afección pueden recordar eventos de todos los días de sus vidas (con la excepción de los recuerdos anteriores a los cinco años y los días sin complicaciones). Esta enfermedad es muy rara con solo unos pocos casos confirmados.</a:t>
            </a:r>
          </a:p>
        </p:txBody>
      </p:sp>
      <p:pic>
        <p:nvPicPr>
          <p:cNvPr id="26626" name="Picture 2" descr="Síndrome Hipertiméstico: Memoria propia extraordinaria"/>
          <p:cNvPicPr>
            <a:picLocks noChangeAspect="1" noChangeArrowheads="1"/>
          </p:cNvPicPr>
          <p:nvPr/>
        </p:nvPicPr>
        <p:blipFill>
          <a:blip r:embed="rId2"/>
          <a:srcRect/>
          <a:stretch>
            <a:fillRect/>
          </a:stretch>
        </p:blipFill>
        <p:spPr bwMode="auto">
          <a:xfrm>
            <a:off x="1571604" y="1428736"/>
            <a:ext cx="6286500" cy="3143250"/>
          </a:xfrm>
          <a:prstGeom prst="rect">
            <a:avLst/>
          </a:prstGeom>
          <a:noFill/>
        </p:spPr>
      </p:pic>
    </p:spTree>
  </p:cSld>
  <p:clrMapOvr>
    <a:masterClrMapping/>
  </p:clrMapOvr>
  <p:transition>
    <p:wipe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TotalTime>
  <Words>560</Words>
  <Application>Microsoft Office PowerPoint</Application>
  <PresentationFormat>Presentación en pantalla (4:3)</PresentationFormat>
  <Paragraphs>53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Viajes</vt:lpstr>
      <vt:lpstr>Instituto politécnico nacional. “cics-ust” lic. Psicología.</vt:lpstr>
      <vt:lpstr>Causas de desorden de la memoria.</vt:lpstr>
      <vt:lpstr>¿Que tipo de trastornos se pueden presentar?</vt:lpstr>
      <vt:lpstr>El olvido.</vt:lpstr>
      <vt:lpstr>AMNESIA POSTRAUMÁTICA</vt:lpstr>
      <vt:lpstr>ENFERMEDAD DE ALZHEIMER</vt:lpstr>
      <vt:lpstr>Pseudoamnesia.</vt:lpstr>
      <vt:lpstr>Agnosia.</vt:lpstr>
      <vt:lpstr>Síndrome hipertimétrico.</vt:lpstr>
      <vt:lpstr>Enfermedad de Huntington.</vt:lpstr>
      <vt:lpstr>Enfermedad de Parkinson.</vt:lpstr>
      <vt:lpstr>Diapositiva 12</vt:lpstr>
      <vt:lpstr>Síndrome de Korsakoff-Wernicke</vt:lpstr>
      <vt:lpstr>Diapositiva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politécnico nacional. “cics-ust” lic. Psicología.</dc:title>
  <dc:creator>alondra juarez</dc:creator>
  <cp:lastModifiedBy>alondra juarez</cp:lastModifiedBy>
  <cp:revision>7</cp:revision>
  <dcterms:created xsi:type="dcterms:W3CDTF">2021-07-29T01:52:31Z</dcterms:created>
  <dcterms:modified xsi:type="dcterms:W3CDTF">2021-07-29T03:01:10Z</dcterms:modified>
</cp:coreProperties>
</file>