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81" r:id="rId3"/>
    <p:sldId id="282" r:id="rId4"/>
    <p:sldId id="283" r:id="rId5"/>
    <p:sldId id="284" r:id="rId6"/>
    <p:sldId id="285" r:id="rId7"/>
    <p:sldId id="299" r:id="rId8"/>
    <p:sldId id="300" r:id="rId9"/>
    <p:sldId id="286" r:id="rId10"/>
    <p:sldId id="287" r:id="rId11"/>
    <p:sldId id="288" r:id="rId12"/>
    <p:sldId id="290" r:id="rId13"/>
    <p:sldId id="291" r:id="rId14"/>
    <p:sldId id="292" r:id="rId15"/>
    <p:sldId id="293" r:id="rId16"/>
    <p:sldId id="294" r:id="rId17"/>
    <p:sldId id="295" r:id="rId18"/>
    <p:sldId id="296" r:id="rId19"/>
    <p:sldId id="297" r:id="rId20"/>
    <p:sldId id="298" r:id="rId21"/>
    <p:sldId id="30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94660"/>
  </p:normalViewPr>
  <p:slideViewPr>
    <p:cSldViewPr snapToGrid="0">
      <p:cViewPr varScale="1">
        <p:scale>
          <a:sx n="61" d="100"/>
          <a:sy n="61" d="100"/>
        </p:scale>
        <p:origin x="10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DE353-12B3-44A7-BD44-740C83BDC8F3}" type="datetimeFigureOut">
              <a:rPr lang="es-MX" smtClean="0"/>
              <a:t>20/08/2021</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1BDE70-68EE-4777-9702-C2133182C4BE}" type="slidenum">
              <a:rPr lang="es-MX" smtClean="0"/>
              <a:t>‹Nº›</a:t>
            </a:fld>
            <a:endParaRPr lang="es-MX"/>
          </a:p>
        </p:txBody>
      </p:sp>
    </p:spTree>
    <p:extLst>
      <p:ext uri="{BB962C8B-B14F-4D97-AF65-F5344CB8AC3E}">
        <p14:creationId xmlns:p14="http://schemas.microsoft.com/office/powerpoint/2010/main" val="117557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76C95FCA-27D3-457E-A1F9-B589703FDEEA}"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10348775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C95FCA-27D3-457E-A1F9-B589703FDEEA}"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411446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C95FCA-27D3-457E-A1F9-B589703FDEEA}"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377406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6C95FCA-27D3-457E-A1F9-B589703FDEEA}"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69630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76C95FCA-27D3-457E-A1F9-B589703FDEEA}"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150651038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76C95FCA-27D3-457E-A1F9-B589703FDEEA}" type="datetimeFigureOut">
              <a:rPr lang="es-MX" smtClean="0"/>
              <a:t>20/08/2021</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46447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76C95FCA-27D3-457E-A1F9-B589703FDEEA}"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210593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6C95FCA-27D3-457E-A1F9-B589703FDEEA}" type="datetimeFigureOut">
              <a:rPr lang="es-MX" smtClean="0"/>
              <a:t>20/08/2021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405353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C95FCA-27D3-457E-A1F9-B589703FDEEA}" type="datetimeFigureOut">
              <a:rPr lang="es-MX" smtClean="0"/>
              <a:t>20/08/2021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2742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76C95FCA-27D3-457E-A1F9-B589703FDEEA}" type="datetimeFigureOut">
              <a:rPr lang="es-MX" smtClean="0"/>
              <a:t>20/08/2021</a:t>
            </a:fld>
            <a:endParaRPr lang="es-MX"/>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1" name="Slide Number Placeholder 10"/>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12235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6C95FCA-27D3-457E-A1F9-B589703FDEEA}" type="datetimeFigureOut">
              <a:rPr lang="es-MX" smtClean="0"/>
              <a:t>20/08/2021</a:t>
            </a:fld>
            <a:endParaRPr lang="es-MX"/>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0" name="Slide Number Placeholder 9"/>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195975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6C95FCA-27D3-457E-A1F9-B589703FDEEA}" type="datetimeFigureOut">
              <a:rPr lang="es-MX" smtClean="0"/>
              <a:t>20/08/2021</a:t>
            </a:fld>
            <a:endParaRPr lang="es-MX"/>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MX"/>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0D2DF70-3EB3-43F9-878F-B9A49F57BA41}" type="slidenum">
              <a:rPr lang="es-MX" smtClean="0"/>
              <a:t>‹Nº›</a:t>
            </a:fld>
            <a:endParaRPr lang="es-MX"/>
          </a:p>
        </p:txBody>
      </p:sp>
    </p:spTree>
    <p:extLst>
      <p:ext uri="{BB962C8B-B14F-4D97-AF65-F5344CB8AC3E}">
        <p14:creationId xmlns:p14="http://schemas.microsoft.com/office/powerpoint/2010/main" val="255227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DAC103-F2FC-4C6C-87F5-F5824B1757A8}"/>
              </a:ext>
            </a:extLst>
          </p:cNvPr>
          <p:cNvSpPr>
            <a:spLocks noGrp="1"/>
          </p:cNvSpPr>
          <p:nvPr>
            <p:ph type="ctrTitle"/>
          </p:nvPr>
        </p:nvSpPr>
        <p:spPr/>
        <p:txBody>
          <a:bodyPr/>
          <a:lstStyle/>
          <a:p>
            <a:r>
              <a:rPr lang="es-MX" dirty="0"/>
              <a:t>Lingüística pragmática</a:t>
            </a:r>
          </a:p>
        </p:txBody>
      </p:sp>
      <p:sp>
        <p:nvSpPr>
          <p:cNvPr id="3" name="Subtítulo 2">
            <a:extLst>
              <a:ext uri="{FF2B5EF4-FFF2-40B4-BE49-F238E27FC236}">
                <a16:creationId xmlns:a16="http://schemas.microsoft.com/office/drawing/2014/main" id="{289CFC21-6853-4416-B73E-282978325DA8}"/>
              </a:ext>
            </a:extLst>
          </p:cNvPr>
          <p:cNvSpPr>
            <a:spLocks noGrp="1"/>
          </p:cNvSpPr>
          <p:nvPr>
            <p:ph type="subTitle" idx="1"/>
          </p:nvPr>
        </p:nvSpPr>
        <p:spPr/>
        <p:txBody>
          <a:bodyPr/>
          <a:lstStyle/>
          <a:p>
            <a:r>
              <a:rPr lang="es-MX" dirty="0"/>
              <a:t>El estudio del significado de los enunciados lingüísticos para los usuarios e intérpretes.</a:t>
            </a:r>
          </a:p>
        </p:txBody>
      </p:sp>
    </p:spTree>
    <p:extLst>
      <p:ext uri="{BB962C8B-B14F-4D97-AF65-F5344CB8AC3E}">
        <p14:creationId xmlns:p14="http://schemas.microsoft.com/office/powerpoint/2010/main" val="188747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993D2D-7F05-4252-B613-BA8C740274ED}"/>
              </a:ext>
            </a:extLst>
          </p:cNvPr>
          <p:cNvSpPr>
            <a:spLocks noGrp="1"/>
          </p:cNvSpPr>
          <p:nvPr>
            <p:ph type="title"/>
          </p:nvPr>
        </p:nvSpPr>
        <p:spPr>
          <a:xfrm>
            <a:off x="2231136" y="323008"/>
            <a:ext cx="7729728" cy="638689"/>
          </a:xfrm>
        </p:spPr>
        <p:txBody>
          <a:bodyPr>
            <a:normAutofit fontScale="90000"/>
          </a:bodyPr>
          <a:lstStyle/>
          <a:p>
            <a:r>
              <a:rPr lang="es-MX" dirty="0"/>
              <a:t>Actos del habla indirectos</a:t>
            </a:r>
          </a:p>
        </p:txBody>
      </p:sp>
      <p:sp>
        <p:nvSpPr>
          <p:cNvPr id="3" name="Marcador de contenido 2">
            <a:extLst>
              <a:ext uri="{FF2B5EF4-FFF2-40B4-BE49-F238E27FC236}">
                <a16:creationId xmlns:a16="http://schemas.microsoft.com/office/drawing/2014/main" id="{0C87C6D6-0B72-423E-87E5-F2CB3D814AB8}"/>
              </a:ext>
            </a:extLst>
          </p:cNvPr>
          <p:cNvSpPr>
            <a:spLocks noGrp="1"/>
          </p:cNvSpPr>
          <p:nvPr>
            <p:ph idx="1"/>
          </p:nvPr>
        </p:nvSpPr>
        <p:spPr>
          <a:xfrm>
            <a:off x="425669" y="1576552"/>
            <a:ext cx="11225048" cy="4958440"/>
          </a:xfrm>
        </p:spPr>
        <p:txBody>
          <a:bodyPr>
            <a:normAutofit/>
          </a:bodyPr>
          <a:lstStyle/>
          <a:p>
            <a:pPr algn="just"/>
            <a:r>
              <a:rPr lang="es-MX" dirty="0"/>
              <a:t>Searle (1979), los actos del habla indirectos son casos donde un acto ilocucionario se realiza de manera indirecta por medio de otro. Ejemplos bien conocidos son las peticiones formuladas como preguntas y afirmaciones que son preguntas superficiales (preguntas retóricas).</a:t>
            </a:r>
          </a:p>
          <a:p>
            <a:pPr algn="just"/>
            <a:r>
              <a:rPr lang="es-MX" dirty="0"/>
              <a:t>Intento por explicar estos enunciados desde el punto de vista de la semántica generativa, </a:t>
            </a:r>
            <a:r>
              <a:rPr lang="es-MX" dirty="0" err="1"/>
              <a:t>Sadock</a:t>
            </a:r>
            <a:r>
              <a:rPr lang="es-MX" dirty="0"/>
              <a:t> (1974) acuño el nombre </a:t>
            </a:r>
            <a:r>
              <a:rPr lang="es-MX" dirty="0" err="1"/>
              <a:t>queclarativos</a:t>
            </a:r>
            <a:r>
              <a:rPr lang="es-MX" dirty="0"/>
              <a:t> para indicar su aparente estatus híbrido.</a:t>
            </a:r>
          </a:p>
          <a:p>
            <a:pPr algn="just"/>
            <a:r>
              <a:rPr lang="es-MX" dirty="0"/>
              <a:t>Searle (1979) ofrece una explicación de los actos del habla indirectos que pretende superar estas deficiencias. Su argumento es que la relación entre una </a:t>
            </a:r>
            <a:r>
              <a:rPr lang="es-MX" dirty="0" err="1"/>
              <a:t>ilocución</a:t>
            </a:r>
            <a:r>
              <a:rPr lang="es-MX" dirty="0"/>
              <a:t> indirecta y su </a:t>
            </a:r>
            <a:r>
              <a:rPr lang="es-MX" dirty="0" err="1"/>
              <a:t>ilocución</a:t>
            </a:r>
            <a:r>
              <a:rPr lang="es-MX" dirty="0"/>
              <a:t> de valor nominal se parece a la que existe entre ‘lo que se dice’ y ‘lo que se quiere decir’ según Grice, y por lo mismo, requiere una explicación semejante, de acuerdo con el Principio Cooperativo y las reglas de los actos del habla.</a:t>
            </a:r>
          </a:p>
          <a:p>
            <a:endParaRPr lang="es-MX" dirty="0"/>
          </a:p>
        </p:txBody>
      </p:sp>
    </p:spTree>
    <p:extLst>
      <p:ext uri="{BB962C8B-B14F-4D97-AF65-F5344CB8AC3E}">
        <p14:creationId xmlns:p14="http://schemas.microsoft.com/office/powerpoint/2010/main" val="1446143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82B198-BCB4-43C3-AC26-022D0C057BBB}"/>
              </a:ext>
            </a:extLst>
          </p:cNvPr>
          <p:cNvSpPr>
            <a:spLocks noGrp="1"/>
          </p:cNvSpPr>
          <p:nvPr>
            <p:ph type="title"/>
          </p:nvPr>
        </p:nvSpPr>
        <p:spPr>
          <a:xfrm>
            <a:off x="1974788" y="318305"/>
            <a:ext cx="8242423" cy="548798"/>
          </a:xfrm>
        </p:spPr>
        <p:txBody>
          <a:bodyPr>
            <a:normAutofit fontScale="90000"/>
          </a:bodyPr>
          <a:lstStyle/>
          <a:p>
            <a:r>
              <a:rPr lang="es-MX" dirty="0"/>
              <a:t>Indeterminación del significado</a:t>
            </a:r>
          </a:p>
        </p:txBody>
      </p:sp>
      <p:sp>
        <p:nvSpPr>
          <p:cNvPr id="3" name="Marcador de contenido 2">
            <a:extLst>
              <a:ext uri="{FF2B5EF4-FFF2-40B4-BE49-F238E27FC236}">
                <a16:creationId xmlns:a16="http://schemas.microsoft.com/office/drawing/2014/main" id="{334E8819-4127-4FC9-B9BC-D51222C6D016}"/>
              </a:ext>
            </a:extLst>
          </p:cNvPr>
          <p:cNvSpPr>
            <a:spLocks noGrp="1"/>
          </p:cNvSpPr>
          <p:nvPr>
            <p:ph idx="1"/>
          </p:nvPr>
        </p:nvSpPr>
        <p:spPr>
          <a:xfrm>
            <a:off x="804041" y="1560786"/>
            <a:ext cx="10484069" cy="4698124"/>
          </a:xfrm>
        </p:spPr>
        <p:txBody>
          <a:bodyPr>
            <a:normAutofit/>
          </a:bodyPr>
          <a:lstStyle/>
          <a:p>
            <a:pPr algn="just"/>
            <a:r>
              <a:rPr lang="es-MX" dirty="0"/>
              <a:t>Por muchos años el principal objetivo del pragmatista fue explicar qué rasgos del contexto (como la relación de poder entre el hablante y el oyente, la familiaridad que existe entre ambos, etc.) desembocaban en un enunciado como ¿es aquél tu auto?, interpretado como una expresión de admiración en una ocasión y como una orden para que retire el vehículo en otra.</a:t>
            </a:r>
          </a:p>
          <a:p>
            <a:pPr algn="just"/>
            <a:r>
              <a:rPr lang="es-MX" dirty="0"/>
              <a:t>La fuerza pragmática, al igual que la ‘distancia social’, el tamaño de la imposición, etcétera, ya no podían ser entidades ‘fijas’, sino que era posible negociarlas mediante la interacción.</a:t>
            </a:r>
          </a:p>
        </p:txBody>
      </p:sp>
    </p:spTree>
    <p:extLst>
      <p:ext uri="{BB962C8B-B14F-4D97-AF65-F5344CB8AC3E}">
        <p14:creationId xmlns:p14="http://schemas.microsoft.com/office/powerpoint/2010/main" val="3412988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278985-1049-4897-80C3-98E10E00BB74}"/>
              </a:ext>
            </a:extLst>
          </p:cNvPr>
          <p:cNvSpPr>
            <a:spLocks noGrp="1"/>
          </p:cNvSpPr>
          <p:nvPr>
            <p:ph type="title"/>
          </p:nvPr>
        </p:nvSpPr>
        <p:spPr>
          <a:xfrm>
            <a:off x="1592317" y="365602"/>
            <a:ext cx="8368547" cy="596095"/>
          </a:xfrm>
        </p:spPr>
        <p:txBody>
          <a:bodyPr>
            <a:normAutofit fontScale="90000"/>
          </a:bodyPr>
          <a:lstStyle/>
          <a:p>
            <a:r>
              <a:rPr lang="es-MX" dirty="0"/>
              <a:t>Ambivalencia pragmática</a:t>
            </a:r>
          </a:p>
        </p:txBody>
      </p:sp>
      <p:sp>
        <p:nvSpPr>
          <p:cNvPr id="3" name="Marcador de contenido 2">
            <a:extLst>
              <a:ext uri="{FF2B5EF4-FFF2-40B4-BE49-F238E27FC236}">
                <a16:creationId xmlns:a16="http://schemas.microsoft.com/office/drawing/2014/main" id="{388E6886-FE3A-4DEF-A821-F33DDBA97A95}"/>
              </a:ext>
            </a:extLst>
          </p:cNvPr>
          <p:cNvSpPr>
            <a:spLocks noGrp="1"/>
          </p:cNvSpPr>
          <p:nvPr>
            <p:ph idx="1"/>
          </p:nvPr>
        </p:nvSpPr>
        <p:spPr/>
        <p:txBody>
          <a:bodyPr/>
          <a:lstStyle/>
          <a:p>
            <a:pPr algn="just"/>
            <a:r>
              <a:rPr lang="es-MX" dirty="0"/>
              <a:t>La ambivalencia ocurre cuando el hablante no precisa en qué margen de valores ilocucionarios (generalmente relacionados) está pensando.</a:t>
            </a:r>
          </a:p>
          <a:p>
            <a:pPr algn="just"/>
            <a:r>
              <a:rPr lang="es-MX" dirty="0"/>
              <a:t>Ejemplo, debí haberla dejado abierta podría ser o bien un ‘reconocimiento arrepentido’ o bien una ‘disculpa’.</a:t>
            </a:r>
          </a:p>
        </p:txBody>
      </p:sp>
    </p:spTree>
    <p:extLst>
      <p:ext uri="{BB962C8B-B14F-4D97-AF65-F5344CB8AC3E}">
        <p14:creationId xmlns:p14="http://schemas.microsoft.com/office/powerpoint/2010/main" val="3321582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772F73-AFA5-4665-A853-8CDE2BEE4948}"/>
              </a:ext>
            </a:extLst>
          </p:cNvPr>
          <p:cNvSpPr>
            <a:spLocks noGrp="1"/>
          </p:cNvSpPr>
          <p:nvPr>
            <p:ph type="title"/>
          </p:nvPr>
        </p:nvSpPr>
        <p:spPr>
          <a:xfrm>
            <a:off x="1533354" y="334071"/>
            <a:ext cx="9125292" cy="783902"/>
          </a:xfrm>
        </p:spPr>
        <p:txBody>
          <a:bodyPr/>
          <a:lstStyle/>
          <a:p>
            <a:r>
              <a:rPr lang="es-MX" dirty="0"/>
              <a:t>Otras formas de significado múltiple</a:t>
            </a:r>
          </a:p>
        </p:txBody>
      </p:sp>
      <p:sp>
        <p:nvSpPr>
          <p:cNvPr id="3" name="Marcador de contenido 2">
            <a:extLst>
              <a:ext uri="{FF2B5EF4-FFF2-40B4-BE49-F238E27FC236}">
                <a16:creationId xmlns:a16="http://schemas.microsoft.com/office/drawing/2014/main" id="{BE526A64-B63C-449E-A824-DA7C6E7595F7}"/>
              </a:ext>
            </a:extLst>
          </p:cNvPr>
          <p:cNvSpPr>
            <a:spLocks noGrp="1"/>
          </p:cNvSpPr>
          <p:nvPr>
            <p:ph idx="1"/>
          </p:nvPr>
        </p:nvSpPr>
        <p:spPr/>
        <p:txBody>
          <a:bodyPr>
            <a:normAutofit/>
          </a:bodyPr>
          <a:lstStyle/>
          <a:p>
            <a:pPr algn="just"/>
            <a:r>
              <a:rPr lang="es-MX" dirty="0"/>
              <a:t>Bivalencia </a:t>
            </a:r>
          </a:p>
          <a:p>
            <a:pPr lvl="1" algn="just"/>
            <a:r>
              <a:rPr lang="es-MX" dirty="0"/>
              <a:t>Un mismo enunciado cumple dos o más actos ilocucionarios distintos para el mismo destinatario</a:t>
            </a:r>
          </a:p>
          <a:p>
            <a:pPr algn="just"/>
            <a:r>
              <a:rPr lang="es-MX" dirty="0"/>
              <a:t>Plurivalencia</a:t>
            </a:r>
          </a:p>
          <a:p>
            <a:pPr algn="just"/>
            <a:r>
              <a:rPr lang="es-MX" dirty="0" err="1"/>
              <a:t>Multivalencia</a:t>
            </a:r>
            <a:endParaRPr lang="es-MX" dirty="0"/>
          </a:p>
          <a:p>
            <a:pPr lvl="1" algn="just"/>
            <a:r>
              <a:rPr lang="es-MX" dirty="0"/>
              <a:t>Aquellos casos en que un mismo enunciado cumple distintos actos ilocucionarios para dos (o más) destinatarios diferentes</a:t>
            </a:r>
          </a:p>
        </p:txBody>
      </p:sp>
    </p:spTree>
    <p:extLst>
      <p:ext uri="{BB962C8B-B14F-4D97-AF65-F5344CB8AC3E}">
        <p14:creationId xmlns:p14="http://schemas.microsoft.com/office/powerpoint/2010/main" val="3674733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7ABC5-A4B3-4C43-9385-C8DE311BA79A}"/>
              </a:ext>
            </a:extLst>
          </p:cNvPr>
          <p:cNvSpPr>
            <a:spLocks noGrp="1"/>
          </p:cNvSpPr>
          <p:nvPr>
            <p:ph type="title"/>
          </p:nvPr>
        </p:nvSpPr>
        <p:spPr>
          <a:xfrm>
            <a:off x="928274" y="364224"/>
            <a:ext cx="10335452" cy="753749"/>
          </a:xfrm>
        </p:spPr>
        <p:txBody>
          <a:bodyPr>
            <a:normAutofit fontScale="90000"/>
          </a:bodyPr>
          <a:lstStyle/>
          <a:p>
            <a:r>
              <a:rPr lang="es-MX" dirty="0"/>
              <a:t>Indeterminación y teoría de los actos del habla</a:t>
            </a:r>
          </a:p>
        </p:txBody>
      </p:sp>
      <p:sp>
        <p:nvSpPr>
          <p:cNvPr id="3" name="Marcador de contenido 2">
            <a:extLst>
              <a:ext uri="{FF2B5EF4-FFF2-40B4-BE49-F238E27FC236}">
                <a16:creationId xmlns:a16="http://schemas.microsoft.com/office/drawing/2014/main" id="{2E7C1AA5-614C-4EEC-9DB0-3CA04DAFE283}"/>
              </a:ext>
            </a:extLst>
          </p:cNvPr>
          <p:cNvSpPr>
            <a:spLocks noGrp="1"/>
          </p:cNvSpPr>
          <p:nvPr>
            <p:ph idx="1"/>
          </p:nvPr>
        </p:nvSpPr>
        <p:spPr/>
        <p:txBody>
          <a:bodyPr>
            <a:normAutofit/>
          </a:bodyPr>
          <a:lstStyle/>
          <a:p>
            <a:pPr algn="just"/>
            <a:r>
              <a:rPr lang="es-MX" dirty="0"/>
              <a:t>Asignar la función discursiva no es un problema sólo para el interlocutor, también para el analista, que puede asignar un valor sólo de manera post hoc. De lo que se trata no es únicamente de una multiplicidad de la fuerza ilocucionaria, sino también de una multiplicidad de la función discursiva –una forma de ambivalencia discursiva nada rara.</a:t>
            </a:r>
          </a:p>
        </p:txBody>
      </p:sp>
    </p:spTree>
    <p:extLst>
      <p:ext uri="{BB962C8B-B14F-4D97-AF65-F5344CB8AC3E}">
        <p14:creationId xmlns:p14="http://schemas.microsoft.com/office/powerpoint/2010/main" val="2918963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D3A4E4-9ECA-4485-8F65-796495802628}"/>
              </a:ext>
            </a:extLst>
          </p:cNvPr>
          <p:cNvSpPr>
            <a:spLocks noGrp="1"/>
          </p:cNvSpPr>
          <p:nvPr>
            <p:ph type="title"/>
          </p:nvPr>
        </p:nvSpPr>
        <p:spPr>
          <a:xfrm>
            <a:off x="488731" y="334071"/>
            <a:ext cx="11445766" cy="783902"/>
          </a:xfrm>
        </p:spPr>
        <p:txBody>
          <a:bodyPr>
            <a:normAutofit fontScale="90000"/>
          </a:bodyPr>
          <a:lstStyle/>
          <a:p>
            <a:r>
              <a:rPr lang="es-MX" dirty="0"/>
              <a:t>La fuerza pragmática de los enunciados en el</a:t>
            </a:r>
            <a:br>
              <a:rPr lang="es-MX" dirty="0"/>
            </a:br>
            <a:r>
              <a:rPr lang="es-MX" dirty="0"/>
              <a:t>discurso situado</a:t>
            </a:r>
          </a:p>
        </p:txBody>
      </p:sp>
      <p:sp>
        <p:nvSpPr>
          <p:cNvPr id="3" name="Marcador de contenido 2">
            <a:extLst>
              <a:ext uri="{FF2B5EF4-FFF2-40B4-BE49-F238E27FC236}">
                <a16:creationId xmlns:a16="http://schemas.microsoft.com/office/drawing/2014/main" id="{F276AD1B-8248-4FBA-BA8E-1F47DBB1A8C7}"/>
              </a:ext>
            </a:extLst>
          </p:cNvPr>
          <p:cNvSpPr>
            <a:spLocks noGrp="1"/>
          </p:cNvSpPr>
          <p:nvPr>
            <p:ph idx="1"/>
          </p:nvPr>
        </p:nvSpPr>
        <p:spPr>
          <a:xfrm>
            <a:off x="1182414" y="1948539"/>
            <a:ext cx="9412014" cy="2960921"/>
          </a:xfrm>
        </p:spPr>
        <p:txBody>
          <a:bodyPr>
            <a:normAutofit/>
          </a:bodyPr>
          <a:lstStyle/>
          <a:p>
            <a:pPr algn="just"/>
            <a:r>
              <a:rPr lang="es-MX" dirty="0"/>
              <a:t>La fuerza pragmática es </a:t>
            </a:r>
            <a:r>
              <a:rPr lang="es-MX" b="1" dirty="0"/>
              <a:t>acumulativa</a:t>
            </a:r>
            <a:r>
              <a:rPr lang="es-MX" dirty="0"/>
              <a:t>, descrito por Labov y </a:t>
            </a:r>
            <a:r>
              <a:rPr lang="es-MX" dirty="0" err="1"/>
              <a:t>Fanshel</a:t>
            </a:r>
            <a:r>
              <a:rPr lang="es-MX" dirty="0"/>
              <a:t> (1977: 95), por ejemplo, las peticiones repetidas, por indirectas que sean, a menudo son interpretadas como desafíos a la competencia del destinatario. Pero también es acumulativa porque los participantes asignan valor a los enunciados según lo que ha ocurrido anteriormente. Es importante tomar en cuenta los enunciados precedentes y el efecto acumulativo de la fuerza pragmática a la hora de evaluar la adecuación de un enunciado.</a:t>
            </a:r>
          </a:p>
        </p:txBody>
      </p:sp>
    </p:spTree>
    <p:extLst>
      <p:ext uri="{BB962C8B-B14F-4D97-AF65-F5344CB8AC3E}">
        <p14:creationId xmlns:p14="http://schemas.microsoft.com/office/powerpoint/2010/main" val="1635066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392435-C7C2-46FB-9884-DCA6AA154008}"/>
              </a:ext>
            </a:extLst>
          </p:cNvPr>
          <p:cNvSpPr>
            <a:spLocks noGrp="1"/>
          </p:cNvSpPr>
          <p:nvPr>
            <p:ph type="title"/>
          </p:nvPr>
        </p:nvSpPr>
        <p:spPr>
          <a:xfrm>
            <a:off x="1115568" y="349837"/>
            <a:ext cx="9960864" cy="768136"/>
          </a:xfrm>
        </p:spPr>
        <p:txBody>
          <a:bodyPr>
            <a:normAutofit fontScale="90000"/>
          </a:bodyPr>
          <a:lstStyle/>
          <a:p>
            <a:r>
              <a:rPr lang="es-MX" dirty="0"/>
              <a:t>Implicaciones para la práctica de la pragmática</a:t>
            </a:r>
          </a:p>
        </p:txBody>
      </p:sp>
      <p:sp>
        <p:nvSpPr>
          <p:cNvPr id="3" name="Marcador de contenido 2">
            <a:extLst>
              <a:ext uri="{FF2B5EF4-FFF2-40B4-BE49-F238E27FC236}">
                <a16:creationId xmlns:a16="http://schemas.microsoft.com/office/drawing/2014/main" id="{E5619A94-B866-42B7-B2C3-1E6AE6198338}"/>
              </a:ext>
            </a:extLst>
          </p:cNvPr>
          <p:cNvSpPr>
            <a:spLocks noGrp="1"/>
          </p:cNvSpPr>
          <p:nvPr>
            <p:ph idx="1"/>
          </p:nvPr>
        </p:nvSpPr>
        <p:spPr>
          <a:xfrm>
            <a:off x="630621" y="1828800"/>
            <a:ext cx="10799379" cy="4679363"/>
          </a:xfrm>
        </p:spPr>
        <p:txBody>
          <a:bodyPr>
            <a:normAutofit/>
          </a:bodyPr>
          <a:lstStyle/>
          <a:p>
            <a:pPr algn="just"/>
            <a:r>
              <a:rPr lang="es-MX" dirty="0"/>
              <a:t>La naturaleza acumulativa de la fuerza pragmática nos pide que seamos cautelosos en dos áreas donde se ha aplicado ampliamente la teoría tradicional de los actos del habla: </a:t>
            </a:r>
          </a:p>
          <a:p>
            <a:pPr lvl="1" algn="just"/>
            <a:r>
              <a:rPr lang="es-MX" dirty="0"/>
              <a:t>La descripción de la interacción transcultural </a:t>
            </a:r>
          </a:p>
          <a:p>
            <a:pPr lvl="1" algn="just"/>
            <a:r>
              <a:rPr lang="es-MX" dirty="0"/>
              <a:t>La adquisición de la competencia pragmática en una segunda lengua</a:t>
            </a:r>
          </a:p>
          <a:p>
            <a:pPr algn="just"/>
            <a:r>
              <a:rPr lang="es-MX" dirty="0"/>
              <a:t>En busca de un sistema dinámico de interpretación enunciativa que tome en cuenta los fines del hablante y asigne a los enunciados no sólo un significado sino todo un potencial de significados. Esta postura significa tomar prestados conceptos del análisis de la conversación</a:t>
            </a:r>
          </a:p>
          <a:p>
            <a:pPr algn="just"/>
            <a:r>
              <a:rPr lang="es-MX" dirty="0"/>
              <a:t>El problema que enfrentan los pragmáticos consiste en aprovechar la riqueza, complejidad y multiplicidad del significado pragmático y discursivo que nos ofrece el análisis de la conversación y al mismo tiempo retener el poder predictivo y explicativo de la pragmática.</a:t>
            </a:r>
          </a:p>
        </p:txBody>
      </p:sp>
    </p:spTree>
    <p:extLst>
      <p:ext uri="{BB962C8B-B14F-4D97-AF65-F5344CB8AC3E}">
        <p14:creationId xmlns:p14="http://schemas.microsoft.com/office/powerpoint/2010/main" val="830262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DA822C-4627-412C-BB1C-E068EF28BBF9}"/>
              </a:ext>
            </a:extLst>
          </p:cNvPr>
          <p:cNvSpPr>
            <a:spLocks noGrp="1"/>
          </p:cNvSpPr>
          <p:nvPr>
            <p:ph type="title"/>
          </p:nvPr>
        </p:nvSpPr>
        <p:spPr>
          <a:xfrm>
            <a:off x="865806" y="245109"/>
            <a:ext cx="10460387" cy="713018"/>
          </a:xfrm>
        </p:spPr>
        <p:txBody>
          <a:bodyPr>
            <a:normAutofit fontScale="90000"/>
          </a:bodyPr>
          <a:lstStyle/>
          <a:p>
            <a:r>
              <a:rPr lang="es-MX" dirty="0"/>
              <a:t>Una revaloración del principio cooperativo</a:t>
            </a:r>
            <a:br>
              <a:rPr lang="es-MX" dirty="0"/>
            </a:br>
            <a:r>
              <a:rPr lang="es-MX" dirty="0"/>
              <a:t>de Grice</a:t>
            </a:r>
          </a:p>
        </p:txBody>
      </p:sp>
      <p:sp>
        <p:nvSpPr>
          <p:cNvPr id="3" name="Marcador de contenido 2">
            <a:extLst>
              <a:ext uri="{FF2B5EF4-FFF2-40B4-BE49-F238E27FC236}">
                <a16:creationId xmlns:a16="http://schemas.microsoft.com/office/drawing/2014/main" id="{7205DBF1-590C-48F4-9C2A-32E8F2888AF5}"/>
              </a:ext>
            </a:extLst>
          </p:cNvPr>
          <p:cNvSpPr>
            <a:spLocks noGrp="1"/>
          </p:cNvSpPr>
          <p:nvPr>
            <p:ph idx="1"/>
          </p:nvPr>
        </p:nvSpPr>
        <p:spPr>
          <a:xfrm>
            <a:off x="1104181" y="2087592"/>
            <a:ext cx="10282687" cy="4537495"/>
          </a:xfrm>
        </p:spPr>
        <p:txBody>
          <a:bodyPr>
            <a:normAutofit/>
          </a:bodyPr>
          <a:lstStyle/>
          <a:p>
            <a:pPr algn="just"/>
            <a:r>
              <a:rPr lang="es-MX" dirty="0"/>
              <a:t>Los argumentos que con más frecuencia se postulan en favor del reemplazo del Principio Cooperativo son:</a:t>
            </a:r>
          </a:p>
          <a:p>
            <a:pPr algn="just"/>
            <a:r>
              <a:rPr lang="es-MX" i="1" dirty="0"/>
              <a:t>Principio Cooperativo </a:t>
            </a:r>
          </a:p>
          <a:p>
            <a:pPr lvl="1" algn="just"/>
            <a:r>
              <a:rPr lang="es-MX" dirty="0"/>
              <a:t>Es un Principio de Pertinencia. Es posible encontrar ejemplos de implicaturas que se generan cuando no se invoca la máxima de pertinencia</a:t>
            </a:r>
          </a:p>
          <a:p>
            <a:pPr algn="just"/>
            <a:r>
              <a:rPr lang="es-MX" i="1" dirty="0"/>
              <a:t>Principio de Pertinencia</a:t>
            </a:r>
          </a:p>
          <a:p>
            <a:pPr lvl="1" algn="just"/>
            <a:r>
              <a:rPr lang="es-MX" dirty="0"/>
              <a:t>No es una perogrullada; aunque se puede demostrar que la pertinencia es un factor extremadamente poderoso en la interpretación enunciativa porque los oyentes buscan pertinencia a toda costa, hay ocasiones en que los interlocutores concluyen que un enunciado no es relevante (v.g. que un hablante está ‘conversando detrás de ellos’) y que no tiene lugar ningún tipo de conversación;</a:t>
            </a:r>
          </a:p>
          <a:p>
            <a:pPr algn="just"/>
            <a:r>
              <a:rPr lang="es-MX" dirty="0"/>
              <a:t>Que, en principio, se puede especificar y definir las formas de pertinencia (a diferencia de la ‘cooperación’) de manera bastante precisa.</a:t>
            </a:r>
          </a:p>
        </p:txBody>
      </p:sp>
    </p:spTree>
    <p:extLst>
      <p:ext uri="{BB962C8B-B14F-4D97-AF65-F5344CB8AC3E}">
        <p14:creationId xmlns:p14="http://schemas.microsoft.com/office/powerpoint/2010/main" val="4169715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B5CB532D-8F25-478B-8F46-ACA8F0BCF57C}"/>
              </a:ext>
            </a:extLst>
          </p:cNvPr>
          <p:cNvSpPr>
            <a:spLocks noGrp="1"/>
          </p:cNvSpPr>
          <p:nvPr>
            <p:ph type="body" idx="1"/>
          </p:nvPr>
        </p:nvSpPr>
        <p:spPr>
          <a:xfrm>
            <a:off x="104395" y="1679911"/>
            <a:ext cx="5757672" cy="704087"/>
          </a:xfrm>
        </p:spPr>
        <p:txBody>
          <a:bodyPr>
            <a:normAutofit/>
          </a:bodyPr>
          <a:lstStyle/>
          <a:p>
            <a:r>
              <a:rPr lang="es-MX" dirty="0"/>
              <a:t>Relevancia: Comunicación y Cognición (1986)</a:t>
            </a:r>
          </a:p>
        </p:txBody>
      </p:sp>
      <p:sp>
        <p:nvSpPr>
          <p:cNvPr id="5" name="Marcador de contenido 4">
            <a:extLst>
              <a:ext uri="{FF2B5EF4-FFF2-40B4-BE49-F238E27FC236}">
                <a16:creationId xmlns:a16="http://schemas.microsoft.com/office/drawing/2014/main" id="{426C46B0-4A83-495E-8996-F9E858A62A38}"/>
              </a:ext>
            </a:extLst>
          </p:cNvPr>
          <p:cNvSpPr>
            <a:spLocks noGrp="1"/>
          </p:cNvSpPr>
          <p:nvPr>
            <p:ph sz="half" idx="2"/>
          </p:nvPr>
        </p:nvSpPr>
        <p:spPr>
          <a:xfrm>
            <a:off x="241540" y="2650001"/>
            <a:ext cx="6797616" cy="3982811"/>
          </a:xfrm>
        </p:spPr>
        <p:txBody>
          <a:bodyPr>
            <a:normAutofit/>
          </a:bodyPr>
          <a:lstStyle/>
          <a:p>
            <a:pPr algn="just"/>
            <a:r>
              <a:rPr lang="es-MX" dirty="0"/>
              <a:t>Su teoría de la relevancia pretende explicar no sólo la interpretación de enunciados individuales en contexto, sino también los efectos estilísticos, que comprenden información antigua y nueva, y los ‘efectos especiales’ de la metáfora y la ironía. </a:t>
            </a:r>
          </a:p>
          <a:p>
            <a:pPr lvl="1" algn="just"/>
            <a:r>
              <a:rPr lang="es-MX" dirty="0"/>
              <a:t>La metáfora no es ‘especial’ y requiere para ser interpretada no más de lo que requiere un enfoque general de la comunicación.</a:t>
            </a:r>
          </a:p>
          <a:p>
            <a:pPr algn="just"/>
            <a:r>
              <a:rPr lang="es-MX" dirty="0"/>
              <a:t>Describe la comunicación como un fenómeno ostensivo-inferencial porque se basa en los conceptos complementarios </a:t>
            </a:r>
          </a:p>
          <a:p>
            <a:pPr lvl="1" algn="just"/>
            <a:r>
              <a:rPr lang="es-MX" dirty="0"/>
              <a:t>Ostensión (la señal de que el hablante tiene algo que comunicar) </a:t>
            </a:r>
          </a:p>
          <a:p>
            <a:pPr lvl="1" algn="just"/>
            <a:r>
              <a:rPr lang="es-MX" dirty="0"/>
              <a:t>Inferencia (el proceso lógico por el cual el destinatario deriva el significado)</a:t>
            </a:r>
          </a:p>
        </p:txBody>
      </p:sp>
      <p:sp>
        <p:nvSpPr>
          <p:cNvPr id="6" name="Marcador de contenido 5">
            <a:extLst>
              <a:ext uri="{FF2B5EF4-FFF2-40B4-BE49-F238E27FC236}">
                <a16:creationId xmlns:a16="http://schemas.microsoft.com/office/drawing/2014/main" id="{1C842918-E46B-490E-A44C-50C732E79D03}"/>
              </a:ext>
            </a:extLst>
          </p:cNvPr>
          <p:cNvSpPr>
            <a:spLocks noGrp="1"/>
          </p:cNvSpPr>
          <p:nvPr>
            <p:ph sz="quarter" idx="4"/>
          </p:nvPr>
        </p:nvSpPr>
        <p:spPr>
          <a:xfrm>
            <a:off x="7834122" y="3143249"/>
            <a:ext cx="4253484" cy="3119527"/>
          </a:xfrm>
        </p:spPr>
        <p:txBody>
          <a:bodyPr>
            <a:normAutofit/>
          </a:bodyPr>
          <a:lstStyle/>
          <a:p>
            <a:pPr algn="just"/>
            <a:r>
              <a:rPr lang="es-MX" i="1" dirty="0"/>
              <a:t>Una intención informativa: </a:t>
            </a:r>
          </a:p>
          <a:p>
            <a:pPr lvl="1" algn="just"/>
            <a:r>
              <a:rPr lang="es-MX" i="1" dirty="0"/>
              <a:t>L</a:t>
            </a:r>
            <a:r>
              <a:rPr lang="es-MX" dirty="0"/>
              <a:t>a intención de poner de manifiesto o hacer más evidente a la audiencia cierto grupo de asunciones.</a:t>
            </a:r>
          </a:p>
          <a:p>
            <a:pPr algn="just"/>
            <a:r>
              <a:rPr lang="es-MX" i="1" dirty="0"/>
              <a:t>Una intención comunicativa: </a:t>
            </a:r>
          </a:p>
          <a:p>
            <a:pPr lvl="1" algn="just"/>
            <a:r>
              <a:rPr lang="es-MX" dirty="0"/>
              <a:t>La intención mutua de poner de manifiesto a la audiencia y al comunicador la intención informativa de éste.</a:t>
            </a:r>
          </a:p>
        </p:txBody>
      </p:sp>
      <p:sp>
        <p:nvSpPr>
          <p:cNvPr id="7" name="Marcador de texto 6">
            <a:extLst>
              <a:ext uri="{FF2B5EF4-FFF2-40B4-BE49-F238E27FC236}">
                <a16:creationId xmlns:a16="http://schemas.microsoft.com/office/drawing/2014/main" id="{49D5D850-FD17-4829-AB24-F174BB17A60B}"/>
              </a:ext>
            </a:extLst>
          </p:cNvPr>
          <p:cNvSpPr>
            <a:spLocks noGrp="1"/>
          </p:cNvSpPr>
          <p:nvPr>
            <p:ph type="body" sz="quarter" idx="13"/>
          </p:nvPr>
        </p:nvSpPr>
        <p:spPr>
          <a:xfrm>
            <a:off x="7921752" y="1947468"/>
            <a:ext cx="4270248" cy="704087"/>
          </a:xfrm>
        </p:spPr>
        <p:txBody>
          <a:bodyPr>
            <a:normAutofit/>
          </a:bodyPr>
          <a:lstStyle/>
          <a:p>
            <a:r>
              <a:rPr lang="es-MX" dirty="0"/>
              <a:t>Reformulada la teoría intencional de Grice</a:t>
            </a:r>
          </a:p>
        </p:txBody>
      </p:sp>
      <p:sp>
        <p:nvSpPr>
          <p:cNvPr id="2" name="Título 1">
            <a:extLst>
              <a:ext uri="{FF2B5EF4-FFF2-40B4-BE49-F238E27FC236}">
                <a16:creationId xmlns:a16="http://schemas.microsoft.com/office/drawing/2014/main" id="{61C623FD-75E1-4E22-8794-420D62CB6DA0}"/>
              </a:ext>
            </a:extLst>
          </p:cNvPr>
          <p:cNvSpPr>
            <a:spLocks noGrp="1"/>
          </p:cNvSpPr>
          <p:nvPr>
            <p:ph type="title"/>
          </p:nvPr>
        </p:nvSpPr>
        <p:spPr>
          <a:xfrm>
            <a:off x="1218308" y="225188"/>
            <a:ext cx="9270751" cy="963029"/>
          </a:xfrm>
        </p:spPr>
        <p:txBody>
          <a:bodyPr/>
          <a:lstStyle/>
          <a:p>
            <a:r>
              <a:rPr lang="es-MX" dirty="0"/>
              <a:t>Teoría de la relevancia: Wilson y </a:t>
            </a:r>
            <a:r>
              <a:rPr lang="es-MX" dirty="0" err="1"/>
              <a:t>Sperber</a:t>
            </a:r>
            <a:endParaRPr lang="es-MX" dirty="0"/>
          </a:p>
        </p:txBody>
      </p:sp>
    </p:spTree>
    <p:extLst>
      <p:ext uri="{BB962C8B-B14F-4D97-AF65-F5344CB8AC3E}">
        <p14:creationId xmlns:p14="http://schemas.microsoft.com/office/powerpoint/2010/main" val="2269249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320E00C6-C65E-474A-9DF3-2CF2E12C111C}"/>
              </a:ext>
            </a:extLst>
          </p:cNvPr>
          <p:cNvSpPr>
            <a:spLocks noGrp="1"/>
          </p:cNvSpPr>
          <p:nvPr>
            <p:ph type="body" idx="1"/>
          </p:nvPr>
        </p:nvSpPr>
        <p:spPr>
          <a:xfrm>
            <a:off x="237715" y="1581934"/>
            <a:ext cx="4270248" cy="704087"/>
          </a:xfrm>
        </p:spPr>
        <p:txBody>
          <a:bodyPr>
            <a:normAutofit/>
          </a:bodyPr>
          <a:lstStyle/>
          <a:p>
            <a:r>
              <a:rPr lang="es-MX" dirty="0"/>
              <a:t>Principio de Relevancia:</a:t>
            </a:r>
          </a:p>
        </p:txBody>
      </p:sp>
      <p:sp>
        <p:nvSpPr>
          <p:cNvPr id="3" name="Marcador de contenido 2">
            <a:extLst>
              <a:ext uri="{FF2B5EF4-FFF2-40B4-BE49-F238E27FC236}">
                <a16:creationId xmlns:a16="http://schemas.microsoft.com/office/drawing/2014/main" id="{33A2CA30-EBAC-4E10-BD81-E6DF51280C3A}"/>
              </a:ext>
            </a:extLst>
          </p:cNvPr>
          <p:cNvSpPr>
            <a:spLocks noGrp="1"/>
          </p:cNvSpPr>
          <p:nvPr>
            <p:ph sz="half" idx="2"/>
          </p:nvPr>
        </p:nvSpPr>
        <p:spPr>
          <a:xfrm>
            <a:off x="0" y="2439161"/>
            <a:ext cx="4830792" cy="4178765"/>
          </a:xfrm>
        </p:spPr>
        <p:txBody>
          <a:bodyPr>
            <a:normAutofit/>
          </a:bodyPr>
          <a:lstStyle/>
          <a:p>
            <a:r>
              <a:rPr lang="es-MX" dirty="0"/>
              <a:t>Principio de Relevancia: todo acto de comunicación ostensiva comunica la asunción de su propia relevancia óptima.</a:t>
            </a:r>
          </a:p>
          <a:p>
            <a:r>
              <a:rPr lang="es-MX" dirty="0"/>
              <a:t>La presunción de relevancia óptima de la audiencia se explica como sigue:</a:t>
            </a:r>
          </a:p>
          <a:p>
            <a:pPr lvl="1"/>
            <a:r>
              <a:rPr lang="es-MX" dirty="0"/>
              <a:t>El conjunto de asunciones I que el comunicador quiere manifestar al destinatario es lo suficientemente relevante para que éste procese el estímulo ostensivo.</a:t>
            </a:r>
          </a:p>
          <a:p>
            <a:pPr lvl="1"/>
            <a:r>
              <a:rPr lang="es-MX" dirty="0"/>
              <a:t>El estímulo ostensivo es el más relevante que el comunicador podría haber usado para comunicar </a:t>
            </a:r>
          </a:p>
          <a:p>
            <a:endParaRPr lang="es-MX" dirty="0"/>
          </a:p>
        </p:txBody>
      </p:sp>
      <p:sp>
        <p:nvSpPr>
          <p:cNvPr id="4" name="Marcador de contenido 3">
            <a:extLst>
              <a:ext uri="{FF2B5EF4-FFF2-40B4-BE49-F238E27FC236}">
                <a16:creationId xmlns:a16="http://schemas.microsoft.com/office/drawing/2014/main" id="{1BD2F41D-50FF-4DE3-B3B8-872444870F88}"/>
              </a:ext>
            </a:extLst>
          </p:cNvPr>
          <p:cNvSpPr>
            <a:spLocks noGrp="1"/>
          </p:cNvSpPr>
          <p:nvPr>
            <p:ph sz="quarter" idx="4"/>
          </p:nvPr>
        </p:nvSpPr>
        <p:spPr>
          <a:xfrm>
            <a:off x="6556075" y="2693726"/>
            <a:ext cx="5112819" cy="3924200"/>
          </a:xfrm>
        </p:spPr>
        <p:txBody>
          <a:bodyPr>
            <a:normAutofit/>
          </a:bodyPr>
          <a:lstStyle/>
          <a:p>
            <a:r>
              <a:rPr lang="es-MX" i="1" dirty="0"/>
              <a:t>Condición de magnitud 1: </a:t>
            </a:r>
          </a:p>
          <a:p>
            <a:pPr lvl="1"/>
            <a:r>
              <a:rPr lang="es-MX" dirty="0"/>
              <a:t>Una asunción es relevante en un contexto en la medida en que sus efectos contextuales en dicho contexto son grandes.</a:t>
            </a:r>
          </a:p>
          <a:p>
            <a:r>
              <a:rPr lang="es-MX" i="1" dirty="0"/>
              <a:t>Condición de magnitud 2: </a:t>
            </a:r>
          </a:p>
          <a:p>
            <a:pPr lvl="1"/>
            <a:r>
              <a:rPr lang="es-MX" dirty="0"/>
              <a:t>Una asunción es relevante en un contexto en la medida en que el esfuerzo requerido para procesarla en dicho contexto es pequeño.</a:t>
            </a:r>
          </a:p>
          <a:p>
            <a:r>
              <a:rPr lang="es-MX" dirty="0"/>
              <a:t>La relevancia es básicamente un intercambio entre </a:t>
            </a:r>
            <a:r>
              <a:rPr lang="es-MX" i="1" dirty="0" err="1"/>
              <a:t>informatividad</a:t>
            </a:r>
            <a:r>
              <a:rPr lang="es-MX" dirty="0"/>
              <a:t> (máxima de cantidad de Grice) y </a:t>
            </a:r>
            <a:r>
              <a:rPr lang="es-MX" i="1" dirty="0"/>
              <a:t>procesabilidad</a:t>
            </a:r>
            <a:r>
              <a:rPr lang="es-MX" dirty="0"/>
              <a:t> (cf. máxima de manera de Grice).</a:t>
            </a:r>
          </a:p>
        </p:txBody>
      </p:sp>
      <p:sp>
        <p:nvSpPr>
          <p:cNvPr id="5" name="Marcador de texto 4">
            <a:extLst>
              <a:ext uri="{FF2B5EF4-FFF2-40B4-BE49-F238E27FC236}">
                <a16:creationId xmlns:a16="http://schemas.microsoft.com/office/drawing/2014/main" id="{E924DCFB-163E-42DB-8F59-B66D0AF3F911}"/>
              </a:ext>
            </a:extLst>
          </p:cNvPr>
          <p:cNvSpPr>
            <a:spLocks noGrp="1"/>
          </p:cNvSpPr>
          <p:nvPr>
            <p:ph type="body" sz="quarter" idx="13"/>
          </p:nvPr>
        </p:nvSpPr>
        <p:spPr>
          <a:xfrm>
            <a:off x="6556076" y="1709216"/>
            <a:ext cx="5398210" cy="704087"/>
          </a:xfrm>
        </p:spPr>
        <p:txBody>
          <a:bodyPr>
            <a:normAutofit fontScale="85000" lnSpcReduction="10000"/>
          </a:bodyPr>
          <a:lstStyle/>
          <a:p>
            <a:r>
              <a:rPr lang="es-MX" dirty="0"/>
              <a:t>de </a:t>
            </a:r>
            <a:r>
              <a:rPr lang="es-MX" dirty="0" err="1"/>
              <a:t>Sperber</a:t>
            </a:r>
            <a:r>
              <a:rPr lang="es-MX" dirty="0"/>
              <a:t> y Wilson </a:t>
            </a:r>
          </a:p>
          <a:p>
            <a:r>
              <a:rPr lang="es-MX" dirty="0"/>
              <a:t>la naturaleza y el grado de la relevancia:</a:t>
            </a:r>
          </a:p>
        </p:txBody>
      </p:sp>
      <p:sp>
        <p:nvSpPr>
          <p:cNvPr id="6" name="Título 5">
            <a:extLst>
              <a:ext uri="{FF2B5EF4-FFF2-40B4-BE49-F238E27FC236}">
                <a16:creationId xmlns:a16="http://schemas.microsoft.com/office/drawing/2014/main" id="{C37E05D5-E21F-4526-BE4E-837A8A2D15CD}"/>
              </a:ext>
            </a:extLst>
          </p:cNvPr>
          <p:cNvSpPr>
            <a:spLocks noGrp="1"/>
          </p:cNvSpPr>
          <p:nvPr>
            <p:ph type="title"/>
          </p:nvPr>
        </p:nvSpPr>
        <p:spPr>
          <a:xfrm>
            <a:off x="741872" y="240073"/>
            <a:ext cx="9866692" cy="704087"/>
          </a:xfrm>
        </p:spPr>
        <p:txBody>
          <a:bodyPr>
            <a:normAutofit fontScale="90000"/>
          </a:bodyPr>
          <a:lstStyle/>
          <a:p>
            <a:r>
              <a:rPr lang="es-MX" dirty="0"/>
              <a:t>Teoría de la relevancia: Wilson y </a:t>
            </a:r>
            <a:r>
              <a:rPr lang="es-MX" dirty="0" err="1"/>
              <a:t>Sperber</a:t>
            </a:r>
            <a:endParaRPr lang="es-MX" dirty="0"/>
          </a:p>
        </p:txBody>
      </p:sp>
    </p:spTree>
    <p:extLst>
      <p:ext uri="{BB962C8B-B14F-4D97-AF65-F5344CB8AC3E}">
        <p14:creationId xmlns:p14="http://schemas.microsoft.com/office/powerpoint/2010/main" val="417765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407453A-8199-47C4-940D-E96BF02520F1}"/>
              </a:ext>
            </a:extLst>
          </p:cNvPr>
          <p:cNvSpPr>
            <a:spLocks noGrp="1"/>
          </p:cNvSpPr>
          <p:nvPr>
            <p:ph type="title"/>
          </p:nvPr>
        </p:nvSpPr>
        <p:spPr/>
        <p:txBody>
          <a:bodyPr>
            <a:normAutofit fontScale="90000"/>
          </a:bodyPr>
          <a:lstStyle/>
          <a:p>
            <a:r>
              <a:rPr lang="es-MX" dirty="0"/>
              <a:t>La pragmática dentro de la tradición</a:t>
            </a:r>
            <a:br>
              <a:rPr lang="es-MX" dirty="0"/>
            </a:br>
            <a:r>
              <a:rPr lang="es-MX" dirty="0"/>
              <a:t>angloamericana</a:t>
            </a:r>
          </a:p>
        </p:txBody>
      </p:sp>
      <p:sp>
        <p:nvSpPr>
          <p:cNvPr id="3" name="Marcador de contenido 2">
            <a:extLst>
              <a:ext uri="{FF2B5EF4-FFF2-40B4-BE49-F238E27FC236}">
                <a16:creationId xmlns:a16="http://schemas.microsoft.com/office/drawing/2014/main" id="{AA455FAB-8ED4-443C-8E4E-7A5EDF44C2FC}"/>
              </a:ext>
            </a:extLst>
          </p:cNvPr>
          <p:cNvSpPr>
            <a:spLocks noGrp="1"/>
          </p:cNvSpPr>
          <p:nvPr>
            <p:ph sz="half" idx="1"/>
          </p:nvPr>
        </p:nvSpPr>
        <p:spPr>
          <a:xfrm>
            <a:off x="583324" y="2638043"/>
            <a:ext cx="5270359" cy="3542039"/>
          </a:xfrm>
        </p:spPr>
        <p:txBody>
          <a:bodyPr>
            <a:normAutofit/>
          </a:bodyPr>
          <a:lstStyle/>
          <a:p>
            <a:pPr algn="just"/>
            <a:r>
              <a:rPr lang="es-MX" dirty="0"/>
              <a:t>Pragmática </a:t>
            </a:r>
          </a:p>
          <a:p>
            <a:pPr lvl="1" algn="just"/>
            <a:r>
              <a:rPr lang="es-MX" dirty="0"/>
              <a:t>Es el estudio de los signos (y los sistemas de signos) en relación con sus usuarios; en tanto que la </a:t>
            </a:r>
          </a:p>
          <a:p>
            <a:pPr algn="just"/>
            <a:r>
              <a:rPr lang="es-MX" dirty="0"/>
              <a:t>Semántica </a:t>
            </a:r>
          </a:p>
          <a:p>
            <a:pPr lvl="1" algn="just"/>
            <a:r>
              <a:rPr lang="es-MX" dirty="0"/>
              <a:t>Es el estudio de los signos en relación con sus </a:t>
            </a:r>
            <a:r>
              <a:rPr lang="es-MX" i="1" dirty="0" err="1"/>
              <a:t>designata</a:t>
            </a:r>
            <a:r>
              <a:rPr lang="es-MX" dirty="0"/>
              <a:t> (a lo que se refieren) y la</a:t>
            </a:r>
          </a:p>
          <a:p>
            <a:pPr algn="just"/>
            <a:r>
              <a:rPr lang="es-MX" dirty="0"/>
              <a:t>Sintaxis </a:t>
            </a:r>
          </a:p>
          <a:p>
            <a:pPr lvl="1" algn="just"/>
            <a:r>
              <a:rPr lang="es-MX" dirty="0"/>
              <a:t>El estudio de los signos en relación con otros signos.</a:t>
            </a:r>
          </a:p>
          <a:p>
            <a:pPr marL="0" indent="0" algn="just">
              <a:buNone/>
            </a:pPr>
            <a:r>
              <a:rPr lang="es-MX" sz="1400" dirty="0"/>
              <a:t>Conceptos de Charles Morris (1938) y más tarde utilizados por lógicos como Rudolf Carnap (1938, 1959).</a:t>
            </a:r>
          </a:p>
        </p:txBody>
      </p:sp>
      <p:sp>
        <p:nvSpPr>
          <p:cNvPr id="5" name="Marcador de contenido 4">
            <a:extLst>
              <a:ext uri="{FF2B5EF4-FFF2-40B4-BE49-F238E27FC236}">
                <a16:creationId xmlns:a16="http://schemas.microsoft.com/office/drawing/2014/main" id="{AF725FDC-0790-494D-8792-FF9D3B257E7B}"/>
              </a:ext>
            </a:extLst>
          </p:cNvPr>
          <p:cNvSpPr>
            <a:spLocks noGrp="1"/>
          </p:cNvSpPr>
          <p:nvPr>
            <p:ph sz="half" idx="2"/>
          </p:nvPr>
        </p:nvSpPr>
        <p:spPr>
          <a:xfrm>
            <a:off x="6338315" y="2638044"/>
            <a:ext cx="5270359" cy="3101982"/>
          </a:xfrm>
        </p:spPr>
        <p:txBody>
          <a:bodyPr>
            <a:normAutofit/>
          </a:bodyPr>
          <a:lstStyle/>
          <a:p>
            <a:pPr algn="just"/>
            <a:r>
              <a:rPr lang="es-MX" dirty="0"/>
              <a:t>Son subdivisiones de la </a:t>
            </a:r>
            <a:r>
              <a:rPr lang="es-MX" b="1" i="1" dirty="0"/>
              <a:t>semiótica</a:t>
            </a:r>
            <a:r>
              <a:rPr lang="es-MX" dirty="0"/>
              <a:t>, el estudio de los signos y los sistemas de signos, </a:t>
            </a:r>
          </a:p>
          <a:p>
            <a:pPr algn="just"/>
            <a:r>
              <a:rPr lang="es-MX" dirty="0"/>
              <a:t>Por ejemplo, de signos artificiales como las luces de tránsito, los signos que se utilizan en la comunicación animal, o el mismo lenguaje humano. </a:t>
            </a:r>
          </a:p>
          <a:p>
            <a:pPr algn="just"/>
            <a:r>
              <a:rPr lang="es-MX" dirty="0"/>
              <a:t>En la práctica, los trabajos de pragmática se han llevado a cabo sobre todo en lenguas humanas o en lenguas naturales.</a:t>
            </a:r>
          </a:p>
        </p:txBody>
      </p:sp>
    </p:spTree>
    <p:extLst>
      <p:ext uri="{BB962C8B-B14F-4D97-AF65-F5344CB8AC3E}">
        <p14:creationId xmlns:p14="http://schemas.microsoft.com/office/powerpoint/2010/main" val="3245041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B2C12D5-73DE-4326-86B9-87AF0E562922}"/>
              </a:ext>
            </a:extLst>
          </p:cNvPr>
          <p:cNvSpPr>
            <a:spLocks noGrp="1"/>
          </p:cNvSpPr>
          <p:nvPr>
            <p:ph type="body" idx="1"/>
          </p:nvPr>
        </p:nvSpPr>
        <p:spPr>
          <a:xfrm>
            <a:off x="863030" y="1903989"/>
            <a:ext cx="4270248" cy="704087"/>
          </a:xfrm>
        </p:spPr>
        <p:txBody>
          <a:bodyPr/>
          <a:lstStyle/>
          <a:p>
            <a:r>
              <a:rPr lang="es-MX" dirty="0"/>
              <a:t>efectos contextuales</a:t>
            </a:r>
          </a:p>
        </p:txBody>
      </p:sp>
      <p:sp>
        <p:nvSpPr>
          <p:cNvPr id="3" name="Marcador de contenido 2">
            <a:extLst>
              <a:ext uri="{FF2B5EF4-FFF2-40B4-BE49-F238E27FC236}">
                <a16:creationId xmlns:a16="http://schemas.microsoft.com/office/drawing/2014/main" id="{6E6230F2-11D0-4077-830D-5D5BFCDB8386}"/>
              </a:ext>
            </a:extLst>
          </p:cNvPr>
          <p:cNvSpPr>
            <a:spLocks noGrp="1"/>
          </p:cNvSpPr>
          <p:nvPr>
            <p:ph sz="half" idx="2"/>
          </p:nvPr>
        </p:nvSpPr>
        <p:spPr>
          <a:xfrm>
            <a:off x="546340" y="3059678"/>
            <a:ext cx="4903628" cy="2596776"/>
          </a:xfrm>
        </p:spPr>
        <p:txBody>
          <a:bodyPr>
            <a:normAutofit/>
          </a:bodyPr>
          <a:lstStyle/>
          <a:p>
            <a:pPr algn="just"/>
            <a:r>
              <a:rPr lang="es-MX" dirty="0"/>
              <a:t>Nuevas asunciones (implicaciones contextuales)</a:t>
            </a:r>
          </a:p>
          <a:p>
            <a:pPr algn="just"/>
            <a:r>
              <a:rPr lang="es-MX" dirty="0"/>
              <a:t>Fortalecimiento de antiguas asunciones</a:t>
            </a:r>
          </a:p>
          <a:p>
            <a:pPr algn="just"/>
            <a:r>
              <a:rPr lang="es-MX" dirty="0"/>
              <a:t>Eliminación de antiguas asunciones en favor de nuevas asunciones que las contradigan.</a:t>
            </a:r>
          </a:p>
        </p:txBody>
      </p:sp>
      <p:sp>
        <p:nvSpPr>
          <p:cNvPr id="4" name="Marcador de contenido 3">
            <a:extLst>
              <a:ext uri="{FF2B5EF4-FFF2-40B4-BE49-F238E27FC236}">
                <a16:creationId xmlns:a16="http://schemas.microsoft.com/office/drawing/2014/main" id="{EE16F85D-98E2-4479-BF1F-56784AFF674B}"/>
              </a:ext>
            </a:extLst>
          </p:cNvPr>
          <p:cNvSpPr>
            <a:spLocks noGrp="1"/>
          </p:cNvSpPr>
          <p:nvPr>
            <p:ph sz="quarter" idx="4"/>
          </p:nvPr>
        </p:nvSpPr>
        <p:spPr>
          <a:xfrm>
            <a:off x="6459085" y="2173857"/>
            <a:ext cx="4903629" cy="3206880"/>
          </a:xfrm>
        </p:spPr>
        <p:txBody>
          <a:bodyPr>
            <a:normAutofit/>
          </a:bodyPr>
          <a:lstStyle/>
          <a:p>
            <a:pPr algn="just"/>
            <a:r>
              <a:rPr lang="es-MX" dirty="0" err="1"/>
              <a:t>Sperber</a:t>
            </a:r>
            <a:r>
              <a:rPr lang="es-MX" dirty="0"/>
              <a:t> y Wilson aseguran que “el Principio de Relevancia se aplica sin excepción” –lo cual quiere decir que la naturaleza humana aborrece los vacíos de sentido– y que “el Principio de Relevancia hace todo el trabajo de las máximas de Grice y mucho más...”</a:t>
            </a:r>
          </a:p>
          <a:p>
            <a:pPr algn="just"/>
            <a:r>
              <a:rPr lang="es-MX" dirty="0"/>
              <a:t>En la pragmática, como en la semántica, necesitamos un equilibrio entre las perspectivas sicológicas y sociológicas del significado del lenguaje humano.</a:t>
            </a:r>
          </a:p>
        </p:txBody>
      </p:sp>
      <p:sp>
        <p:nvSpPr>
          <p:cNvPr id="6" name="Título 5">
            <a:extLst>
              <a:ext uri="{FF2B5EF4-FFF2-40B4-BE49-F238E27FC236}">
                <a16:creationId xmlns:a16="http://schemas.microsoft.com/office/drawing/2014/main" id="{057DC511-AC41-46A9-B0CE-25E173535DAD}"/>
              </a:ext>
            </a:extLst>
          </p:cNvPr>
          <p:cNvSpPr>
            <a:spLocks noGrp="1"/>
          </p:cNvSpPr>
          <p:nvPr>
            <p:ph type="title"/>
          </p:nvPr>
        </p:nvSpPr>
        <p:spPr>
          <a:xfrm>
            <a:off x="1426119" y="309084"/>
            <a:ext cx="9339762" cy="892462"/>
          </a:xfrm>
        </p:spPr>
        <p:txBody>
          <a:bodyPr/>
          <a:lstStyle/>
          <a:p>
            <a:r>
              <a:rPr lang="es-MX" dirty="0"/>
              <a:t>Teoría de la relevancia: Wilson y </a:t>
            </a:r>
            <a:r>
              <a:rPr lang="es-MX" dirty="0" err="1"/>
              <a:t>Sperber</a:t>
            </a:r>
            <a:endParaRPr lang="es-MX" dirty="0"/>
          </a:p>
        </p:txBody>
      </p:sp>
    </p:spTree>
    <p:extLst>
      <p:ext uri="{BB962C8B-B14F-4D97-AF65-F5344CB8AC3E}">
        <p14:creationId xmlns:p14="http://schemas.microsoft.com/office/powerpoint/2010/main" val="3972206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361957-E221-452E-93C9-1116D511B68B}"/>
              </a:ext>
            </a:extLst>
          </p:cNvPr>
          <p:cNvSpPr>
            <a:spLocks noGrp="1"/>
          </p:cNvSpPr>
          <p:nvPr>
            <p:ph type="title"/>
          </p:nvPr>
        </p:nvSpPr>
        <p:spPr/>
        <p:txBody>
          <a:bodyPr/>
          <a:lstStyle/>
          <a:p>
            <a:r>
              <a:rPr lang="es-MX" dirty="0"/>
              <a:t>Referencias </a:t>
            </a:r>
          </a:p>
        </p:txBody>
      </p:sp>
      <p:sp>
        <p:nvSpPr>
          <p:cNvPr id="3" name="Marcador de contenido 2">
            <a:extLst>
              <a:ext uri="{FF2B5EF4-FFF2-40B4-BE49-F238E27FC236}">
                <a16:creationId xmlns:a16="http://schemas.microsoft.com/office/drawing/2014/main" id="{4B89138E-EE3A-4270-88EF-AAFA55A9E2DB}"/>
              </a:ext>
            </a:extLst>
          </p:cNvPr>
          <p:cNvSpPr>
            <a:spLocks noGrp="1"/>
          </p:cNvSpPr>
          <p:nvPr>
            <p:ph idx="1"/>
          </p:nvPr>
        </p:nvSpPr>
        <p:spPr/>
        <p:txBody>
          <a:bodyPr/>
          <a:lstStyle/>
          <a:p>
            <a:r>
              <a:rPr lang="es-MX" dirty="0" err="1"/>
              <a:t>Leech,G</a:t>
            </a:r>
            <a:r>
              <a:rPr lang="es-MX" dirty="0"/>
              <a:t>. Pratt, J. &amp; </a:t>
            </a:r>
            <a:r>
              <a:rPr lang="es-MX" dirty="0" err="1"/>
              <a:t>Ochs</a:t>
            </a:r>
            <a:r>
              <a:rPr lang="es-MX" dirty="0"/>
              <a:t>, E.. (2000). PRAGMÁTICA Conceptos claves. Ecuador: </a:t>
            </a:r>
            <a:r>
              <a:rPr lang="es-MX" dirty="0" err="1"/>
              <a:t>Abya</a:t>
            </a:r>
            <a:r>
              <a:rPr lang="es-MX" dirty="0"/>
              <a:t>-Yala.</a:t>
            </a:r>
          </a:p>
        </p:txBody>
      </p:sp>
    </p:spTree>
    <p:extLst>
      <p:ext uri="{BB962C8B-B14F-4D97-AF65-F5344CB8AC3E}">
        <p14:creationId xmlns:p14="http://schemas.microsoft.com/office/powerpoint/2010/main" val="350870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26C2C9-2BC2-438E-9ADC-761B8EB6C873}"/>
              </a:ext>
            </a:extLst>
          </p:cNvPr>
          <p:cNvSpPr>
            <a:spLocks noGrp="1"/>
          </p:cNvSpPr>
          <p:nvPr>
            <p:ph type="title"/>
          </p:nvPr>
        </p:nvSpPr>
        <p:spPr/>
        <p:txBody>
          <a:bodyPr>
            <a:normAutofit fontScale="90000"/>
          </a:bodyPr>
          <a:lstStyle/>
          <a:p>
            <a:r>
              <a:rPr lang="es-MX" dirty="0"/>
              <a:t>La pragmática dentro de la tradición</a:t>
            </a:r>
            <a:br>
              <a:rPr lang="es-MX" dirty="0"/>
            </a:br>
            <a:r>
              <a:rPr lang="es-MX" dirty="0"/>
              <a:t>angloamericana</a:t>
            </a:r>
          </a:p>
        </p:txBody>
      </p:sp>
      <p:sp>
        <p:nvSpPr>
          <p:cNvPr id="3" name="Marcador de contenido 2">
            <a:extLst>
              <a:ext uri="{FF2B5EF4-FFF2-40B4-BE49-F238E27FC236}">
                <a16:creationId xmlns:a16="http://schemas.microsoft.com/office/drawing/2014/main" id="{9C69A7D0-40EB-4A0D-86CA-CBAA27303CBF}"/>
              </a:ext>
            </a:extLst>
          </p:cNvPr>
          <p:cNvSpPr>
            <a:spLocks noGrp="1"/>
          </p:cNvSpPr>
          <p:nvPr>
            <p:ph idx="1"/>
          </p:nvPr>
        </p:nvSpPr>
        <p:spPr/>
        <p:txBody>
          <a:bodyPr/>
          <a:lstStyle/>
          <a:p>
            <a:pPr algn="just"/>
            <a:r>
              <a:rPr lang="es-MX" dirty="0"/>
              <a:t>La pragmática nació de abstracciones filosóficas y no de necesidades prescriptivas de la lingüística</a:t>
            </a:r>
          </a:p>
          <a:p>
            <a:pPr algn="just"/>
            <a:r>
              <a:rPr lang="es-MX" dirty="0"/>
              <a:t>–J.L. Austin, J.R. Searle y H.P. Grice– fueron fuentes de inspiración de la pragmática lingüística (años 70s) vinculados a la filosofía de Oxford, pertenecientes a la escuela del ‘lenguaje corriente’ y no a la escuela del ‘lenguaje formal’</a:t>
            </a:r>
          </a:p>
          <a:p>
            <a:pPr lvl="1" algn="just"/>
            <a:r>
              <a:rPr lang="es-MX" dirty="0"/>
              <a:t>Su interés estaba en la forma como el lenguaje humano natural transmite significados, para entender la naturaleza del pensamiento, la lógica y la comunicación.</a:t>
            </a:r>
          </a:p>
          <a:p>
            <a:endParaRPr lang="es-MX" dirty="0"/>
          </a:p>
        </p:txBody>
      </p:sp>
    </p:spTree>
    <p:extLst>
      <p:ext uri="{BB962C8B-B14F-4D97-AF65-F5344CB8AC3E}">
        <p14:creationId xmlns:p14="http://schemas.microsoft.com/office/powerpoint/2010/main" val="47818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0EE8A1CA-14B4-4541-9CE7-211A1D3C0808}"/>
              </a:ext>
            </a:extLst>
          </p:cNvPr>
          <p:cNvSpPr>
            <a:spLocks noGrp="1"/>
          </p:cNvSpPr>
          <p:nvPr>
            <p:ph type="body" idx="1"/>
          </p:nvPr>
        </p:nvSpPr>
        <p:spPr>
          <a:xfrm>
            <a:off x="433137" y="1961389"/>
            <a:ext cx="5244084" cy="704087"/>
          </a:xfrm>
        </p:spPr>
        <p:txBody>
          <a:bodyPr/>
          <a:lstStyle/>
          <a:p>
            <a:r>
              <a:rPr lang="es-MX" dirty="0"/>
              <a:t>Como hacer cosas con palabras (1962)</a:t>
            </a:r>
          </a:p>
        </p:txBody>
      </p:sp>
      <p:sp>
        <p:nvSpPr>
          <p:cNvPr id="5" name="Marcador de contenido 4">
            <a:extLst>
              <a:ext uri="{FF2B5EF4-FFF2-40B4-BE49-F238E27FC236}">
                <a16:creationId xmlns:a16="http://schemas.microsoft.com/office/drawing/2014/main" id="{EC6EA3CE-48B0-48CD-A0FC-1F93B593D305}"/>
              </a:ext>
            </a:extLst>
          </p:cNvPr>
          <p:cNvSpPr>
            <a:spLocks noGrp="1"/>
          </p:cNvSpPr>
          <p:nvPr>
            <p:ph sz="half" idx="2"/>
          </p:nvPr>
        </p:nvSpPr>
        <p:spPr>
          <a:xfrm>
            <a:off x="433137" y="2798064"/>
            <a:ext cx="5420547" cy="3592448"/>
          </a:xfrm>
        </p:spPr>
        <p:txBody>
          <a:bodyPr>
            <a:normAutofit fontScale="92500" lnSpcReduction="20000"/>
          </a:bodyPr>
          <a:lstStyle/>
          <a:p>
            <a:pPr algn="just"/>
            <a:r>
              <a:rPr lang="es-MX" dirty="0"/>
              <a:t>El énfasis en ‘hacer cosas’ aparece en la investigación de enunciados performativos tales como:</a:t>
            </a:r>
          </a:p>
          <a:p>
            <a:pPr lvl="1" algn="just"/>
            <a:r>
              <a:rPr lang="es-MX" dirty="0"/>
              <a:t>Renuncio</a:t>
            </a:r>
          </a:p>
          <a:p>
            <a:pPr lvl="1" algn="just"/>
            <a:r>
              <a:rPr lang="es-MX" dirty="0"/>
              <a:t>Os bautizo Bonifacio</a:t>
            </a:r>
          </a:p>
          <a:p>
            <a:pPr lvl="1" algn="just"/>
            <a:r>
              <a:rPr lang="es-MX" dirty="0"/>
              <a:t>Te apuesto $1.000 a que te absolverán</a:t>
            </a:r>
          </a:p>
          <a:p>
            <a:pPr lvl="1" algn="just"/>
            <a:r>
              <a:rPr lang="es-MX" dirty="0"/>
              <a:t>Le notifico su despido</a:t>
            </a:r>
          </a:p>
          <a:p>
            <a:pPr algn="just"/>
            <a:r>
              <a:rPr lang="es-MX" dirty="0"/>
              <a:t>Dichas palabras a pesar de ser oraciones declarativas y afirmativas no parecen tener valores de verdad.</a:t>
            </a:r>
          </a:p>
          <a:p>
            <a:pPr algn="just"/>
            <a:r>
              <a:rPr lang="es-MX" dirty="0"/>
              <a:t>Enfocar el significado de manera que los fenómenos lingüísticos se consideren básicamente acciones tiene una ventaja frente a los enfoques </a:t>
            </a:r>
            <a:r>
              <a:rPr lang="es-MX" dirty="0" err="1"/>
              <a:t>veritativos</a:t>
            </a:r>
            <a:r>
              <a:rPr lang="es-MX" dirty="0"/>
              <a:t> porque nos invita a superar el limitado interés de la lógica tradicional en el significado declarativo o </a:t>
            </a:r>
            <a:r>
              <a:rPr lang="es-MX" i="1" dirty="0"/>
              <a:t>proposicional.</a:t>
            </a:r>
          </a:p>
        </p:txBody>
      </p:sp>
      <p:sp>
        <p:nvSpPr>
          <p:cNvPr id="6" name="Marcador de contenido 5">
            <a:extLst>
              <a:ext uri="{FF2B5EF4-FFF2-40B4-BE49-F238E27FC236}">
                <a16:creationId xmlns:a16="http://schemas.microsoft.com/office/drawing/2014/main" id="{4BBDA101-8714-4D89-84B0-28863C014187}"/>
              </a:ext>
            </a:extLst>
          </p:cNvPr>
          <p:cNvSpPr>
            <a:spLocks noGrp="1"/>
          </p:cNvSpPr>
          <p:nvPr>
            <p:ph sz="quarter" idx="4"/>
          </p:nvPr>
        </p:nvSpPr>
        <p:spPr>
          <a:xfrm>
            <a:off x="6338319" y="1961390"/>
            <a:ext cx="5580964" cy="4694810"/>
          </a:xfrm>
        </p:spPr>
        <p:txBody>
          <a:bodyPr>
            <a:normAutofit fontScale="92500" lnSpcReduction="20000"/>
          </a:bodyPr>
          <a:lstStyle/>
          <a:p>
            <a:pPr algn="just"/>
            <a:r>
              <a:rPr lang="es-MX" dirty="0"/>
              <a:t>Austin aseguró que el mismo enunciado realiza tres tipos de actos a la vez:</a:t>
            </a:r>
          </a:p>
          <a:p>
            <a:pPr lvl="1" algn="just"/>
            <a:r>
              <a:rPr lang="es-MX" i="1" dirty="0"/>
              <a:t>Acto ilocucionario </a:t>
            </a:r>
            <a:r>
              <a:rPr lang="es-MX" dirty="0"/>
              <a:t>(o locución): </a:t>
            </a:r>
          </a:p>
          <a:p>
            <a:pPr lvl="2" algn="just"/>
            <a:r>
              <a:rPr lang="es-MX" dirty="0"/>
              <a:t>Acto de enunciar una expresión con determinado sentido y referencia. (v.g. él me dijo ‘¡pégale un tiro (a ella)!’, y con ‘pégale un tiro’ quiso decir que le pegara un tiro, y con ‘a ella’ quiso decir a ella precisamente).</a:t>
            </a:r>
          </a:p>
          <a:p>
            <a:pPr lvl="1" algn="just"/>
            <a:r>
              <a:rPr lang="es-MX" i="1" dirty="0"/>
              <a:t>Acto ilocucionario </a:t>
            </a:r>
            <a:r>
              <a:rPr lang="es-MX" dirty="0"/>
              <a:t>(o </a:t>
            </a:r>
            <a:r>
              <a:rPr lang="es-MX" dirty="0" err="1"/>
              <a:t>ilocución</a:t>
            </a:r>
            <a:r>
              <a:rPr lang="es-MX" dirty="0"/>
              <a:t>):</a:t>
            </a:r>
          </a:p>
          <a:p>
            <a:pPr lvl="2" algn="just"/>
            <a:r>
              <a:rPr lang="es-MX" dirty="0"/>
              <a:t>Acto realizado en virtud de la realización de la locución. (v.g. él me pidió o me invitó a que le pegara un tiro a ella) –de manera que podemos decir que lo que dijo tenía la FUERZA de esa </a:t>
            </a:r>
            <a:r>
              <a:rPr lang="es-MX" dirty="0" err="1"/>
              <a:t>ilocución</a:t>
            </a:r>
            <a:r>
              <a:rPr lang="es-MX" dirty="0"/>
              <a:t> (v.g. un pedido o una invitación).</a:t>
            </a:r>
          </a:p>
          <a:p>
            <a:pPr lvl="1" algn="just"/>
            <a:r>
              <a:rPr lang="es-MX" i="1" dirty="0"/>
              <a:t>Acto perlocucionario </a:t>
            </a:r>
            <a:r>
              <a:rPr lang="es-MX" dirty="0"/>
              <a:t>(o </a:t>
            </a:r>
            <a:r>
              <a:rPr lang="es-MX" dirty="0" err="1"/>
              <a:t>perlocución</a:t>
            </a:r>
            <a:r>
              <a:rPr lang="es-MX" dirty="0"/>
              <a:t>): </a:t>
            </a:r>
          </a:p>
          <a:p>
            <a:pPr lvl="2" algn="just"/>
            <a:r>
              <a:rPr lang="es-MX" dirty="0"/>
              <a:t>Acto realizado por medio de lo que se dice: (v.g. él me persuadió de que le pegara un tiro a ella).</a:t>
            </a:r>
          </a:p>
        </p:txBody>
      </p:sp>
      <p:sp>
        <p:nvSpPr>
          <p:cNvPr id="2" name="Título 1">
            <a:extLst>
              <a:ext uri="{FF2B5EF4-FFF2-40B4-BE49-F238E27FC236}">
                <a16:creationId xmlns:a16="http://schemas.microsoft.com/office/drawing/2014/main" id="{8276A913-7FC7-4AB8-BE6C-863172700923}"/>
              </a:ext>
            </a:extLst>
          </p:cNvPr>
          <p:cNvSpPr>
            <a:spLocks noGrp="1"/>
          </p:cNvSpPr>
          <p:nvPr>
            <p:ph type="title"/>
          </p:nvPr>
        </p:nvSpPr>
        <p:spPr>
          <a:xfrm>
            <a:off x="1988820" y="467488"/>
            <a:ext cx="7729728" cy="1188720"/>
          </a:xfrm>
        </p:spPr>
        <p:txBody>
          <a:bodyPr/>
          <a:lstStyle/>
          <a:p>
            <a:r>
              <a:rPr lang="es-MX" dirty="0"/>
              <a:t>J. L. Austin</a:t>
            </a:r>
          </a:p>
        </p:txBody>
      </p:sp>
    </p:spTree>
    <p:extLst>
      <p:ext uri="{BB962C8B-B14F-4D97-AF65-F5344CB8AC3E}">
        <p14:creationId xmlns:p14="http://schemas.microsoft.com/office/powerpoint/2010/main" val="3615193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184157AE-E93E-41F2-ACEF-DB839BCC7458}"/>
              </a:ext>
            </a:extLst>
          </p:cNvPr>
          <p:cNvSpPr>
            <a:spLocks noGrp="1"/>
          </p:cNvSpPr>
          <p:nvPr>
            <p:ph type="body" idx="1"/>
          </p:nvPr>
        </p:nvSpPr>
        <p:spPr>
          <a:xfrm>
            <a:off x="284988" y="2269998"/>
            <a:ext cx="4270248" cy="704087"/>
          </a:xfrm>
        </p:spPr>
        <p:txBody>
          <a:bodyPr/>
          <a:lstStyle/>
          <a:p>
            <a:r>
              <a:rPr lang="es-MX" dirty="0"/>
              <a:t>la teoría clásica de los actos del habla</a:t>
            </a:r>
          </a:p>
        </p:txBody>
      </p:sp>
      <p:sp>
        <p:nvSpPr>
          <p:cNvPr id="6" name="Marcador de contenido 5">
            <a:extLst>
              <a:ext uri="{FF2B5EF4-FFF2-40B4-BE49-F238E27FC236}">
                <a16:creationId xmlns:a16="http://schemas.microsoft.com/office/drawing/2014/main" id="{4102D0CC-350E-42D1-A0D3-CCC1C29A4455}"/>
              </a:ext>
            </a:extLst>
          </p:cNvPr>
          <p:cNvSpPr>
            <a:spLocks noGrp="1"/>
          </p:cNvSpPr>
          <p:nvPr>
            <p:ph sz="half" idx="2"/>
          </p:nvPr>
        </p:nvSpPr>
        <p:spPr>
          <a:xfrm>
            <a:off x="284988" y="3296532"/>
            <a:ext cx="4270248" cy="2596776"/>
          </a:xfrm>
        </p:spPr>
        <p:txBody>
          <a:bodyPr>
            <a:normAutofit fontScale="92500" lnSpcReduction="20000"/>
          </a:bodyPr>
          <a:lstStyle/>
          <a:p>
            <a:pPr algn="just"/>
            <a:r>
              <a:rPr lang="es-MX" dirty="0"/>
              <a:t>Searle ofrece definiciones de varios actos del habla de acuerdo con las condiciones necesarias para que un determinado acto de habla se realice eficazmente. Paralelamente a las condiciones de fortuna de Austin, Searle describió cuatro tipos de reglas:</a:t>
            </a:r>
          </a:p>
          <a:p>
            <a:endParaRPr lang="es-MX" dirty="0"/>
          </a:p>
        </p:txBody>
      </p:sp>
      <p:sp>
        <p:nvSpPr>
          <p:cNvPr id="7" name="Marcador de contenido 6">
            <a:extLst>
              <a:ext uri="{FF2B5EF4-FFF2-40B4-BE49-F238E27FC236}">
                <a16:creationId xmlns:a16="http://schemas.microsoft.com/office/drawing/2014/main" id="{1D8CDB98-3E30-46E3-BC61-D220701F48A5}"/>
              </a:ext>
            </a:extLst>
          </p:cNvPr>
          <p:cNvSpPr>
            <a:spLocks noGrp="1"/>
          </p:cNvSpPr>
          <p:nvPr>
            <p:ph sz="quarter" idx="4"/>
          </p:nvPr>
        </p:nvSpPr>
        <p:spPr>
          <a:xfrm>
            <a:off x="5502729" y="1481959"/>
            <a:ext cx="6165015" cy="4991993"/>
          </a:xfrm>
        </p:spPr>
        <p:txBody>
          <a:bodyPr>
            <a:normAutofit fontScale="92500" lnSpcReduction="20000"/>
          </a:bodyPr>
          <a:lstStyle/>
          <a:p>
            <a:pPr algn="just"/>
            <a:r>
              <a:rPr lang="es-MX" i="1" dirty="0"/>
              <a:t>Reglas de contenido proposicional</a:t>
            </a:r>
            <a:r>
              <a:rPr lang="es-MX" dirty="0"/>
              <a:t>: </a:t>
            </a:r>
          </a:p>
          <a:p>
            <a:pPr lvl="1" algn="just"/>
            <a:r>
              <a:rPr lang="es-MX" dirty="0"/>
              <a:t>Especifican el tipo de significado que expresa la parte proposicional de un enunciado (por ejemplo, una PROMESA necesariamente se refiere a algún acto futuro que realizará el hablante).</a:t>
            </a:r>
          </a:p>
          <a:p>
            <a:pPr algn="just"/>
            <a:r>
              <a:rPr lang="es-MX" i="1" dirty="0"/>
              <a:t>Reglas preparatorias</a:t>
            </a:r>
            <a:r>
              <a:rPr lang="es-MX" dirty="0"/>
              <a:t>: </a:t>
            </a:r>
          </a:p>
          <a:p>
            <a:pPr lvl="1" algn="just"/>
            <a:r>
              <a:rPr lang="es-MX" dirty="0"/>
              <a:t>Especifican las precondiciones necesarias para la realización del acto de habla (v.g. según Searle, para que tenga éxito un AGRADECIMIENTO, el hablante debe saber que el destinatario ha hecho algo en su beneficio. Otros analistas, sin embargo, han dicho que la frase “me disculpo” es un performativo que se verifica a sí mismo y siempre es acertado, no importa que se enuncie sinceramente o no).</a:t>
            </a:r>
          </a:p>
          <a:p>
            <a:pPr algn="just"/>
            <a:r>
              <a:rPr lang="es-MX" i="1" dirty="0"/>
              <a:t>Reglas de sinceridad: </a:t>
            </a:r>
          </a:p>
          <a:p>
            <a:pPr lvl="1" algn="just"/>
            <a:r>
              <a:rPr lang="es-MX" dirty="0"/>
              <a:t>Especifican las condiciones que deben cumplirse para que el acto de habla se realice sinceramente (v.g. para que una DISCULPA sea sincera, el hablante debe pedir disculpas por lo que ha hecho).</a:t>
            </a:r>
          </a:p>
          <a:p>
            <a:pPr algn="just"/>
            <a:r>
              <a:rPr lang="es-MX" i="1" dirty="0"/>
              <a:t>Reglas esenciales: </a:t>
            </a:r>
          </a:p>
          <a:p>
            <a:pPr lvl="1" algn="just"/>
            <a:r>
              <a:rPr lang="es-MX" dirty="0"/>
              <a:t>Especifican lo que, convencionalmente, debe “contar como” acto de habla (v.g. la regla esencial para una ADVERTENCIA es que cuente como garantía de que algún acontecimiento futuro no es beneficioso para el destinatario).</a:t>
            </a:r>
          </a:p>
        </p:txBody>
      </p:sp>
      <p:sp>
        <p:nvSpPr>
          <p:cNvPr id="2" name="Título 1">
            <a:extLst>
              <a:ext uri="{FF2B5EF4-FFF2-40B4-BE49-F238E27FC236}">
                <a16:creationId xmlns:a16="http://schemas.microsoft.com/office/drawing/2014/main" id="{EFB69B8B-DE7F-473A-B970-9522ACB26215}"/>
              </a:ext>
            </a:extLst>
          </p:cNvPr>
          <p:cNvSpPr>
            <a:spLocks noGrp="1"/>
          </p:cNvSpPr>
          <p:nvPr>
            <p:ph type="title"/>
          </p:nvPr>
        </p:nvSpPr>
        <p:spPr>
          <a:xfrm>
            <a:off x="1970690" y="370332"/>
            <a:ext cx="7709758" cy="827847"/>
          </a:xfrm>
        </p:spPr>
        <p:txBody>
          <a:bodyPr/>
          <a:lstStyle/>
          <a:p>
            <a:r>
              <a:rPr lang="es-MX" dirty="0"/>
              <a:t>J. R. Searle</a:t>
            </a:r>
          </a:p>
        </p:txBody>
      </p:sp>
    </p:spTree>
    <p:extLst>
      <p:ext uri="{BB962C8B-B14F-4D97-AF65-F5344CB8AC3E}">
        <p14:creationId xmlns:p14="http://schemas.microsoft.com/office/powerpoint/2010/main" val="581333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6849DECB-8156-46C3-BB70-472489794239}"/>
              </a:ext>
            </a:extLst>
          </p:cNvPr>
          <p:cNvSpPr>
            <a:spLocks noGrp="1"/>
          </p:cNvSpPr>
          <p:nvPr>
            <p:ph type="body" idx="1"/>
          </p:nvPr>
        </p:nvSpPr>
        <p:spPr>
          <a:xfrm>
            <a:off x="0" y="946731"/>
            <a:ext cx="4270248" cy="704087"/>
          </a:xfrm>
        </p:spPr>
        <p:txBody>
          <a:bodyPr/>
          <a:lstStyle/>
          <a:p>
            <a:r>
              <a:rPr lang="es-MX" dirty="0"/>
              <a:t>lógica y conversación</a:t>
            </a:r>
          </a:p>
        </p:txBody>
      </p:sp>
      <p:sp>
        <p:nvSpPr>
          <p:cNvPr id="3" name="Marcador de contenido 2">
            <a:extLst>
              <a:ext uri="{FF2B5EF4-FFF2-40B4-BE49-F238E27FC236}">
                <a16:creationId xmlns:a16="http://schemas.microsoft.com/office/drawing/2014/main" id="{04230A48-6350-4A7E-A50E-60B5E7B2E8A3}"/>
              </a:ext>
            </a:extLst>
          </p:cNvPr>
          <p:cNvSpPr>
            <a:spLocks noGrp="1"/>
          </p:cNvSpPr>
          <p:nvPr>
            <p:ph sz="half" idx="2"/>
          </p:nvPr>
        </p:nvSpPr>
        <p:spPr>
          <a:xfrm>
            <a:off x="342464" y="1892968"/>
            <a:ext cx="6379178" cy="4653483"/>
          </a:xfrm>
        </p:spPr>
        <p:txBody>
          <a:bodyPr>
            <a:normAutofit fontScale="85000" lnSpcReduction="20000"/>
          </a:bodyPr>
          <a:lstStyle/>
          <a:p>
            <a:pPr algn="just"/>
            <a:r>
              <a:rPr lang="es-MX" dirty="0"/>
              <a:t>Este Principio Cooperativo (PC) general puede expandirse en cuatro máximas constituyentes:</a:t>
            </a:r>
          </a:p>
          <a:p>
            <a:pPr lvl="1" algn="just"/>
            <a:r>
              <a:rPr lang="es-MX" i="1" dirty="0"/>
              <a:t>La máxima de Calidad</a:t>
            </a:r>
          </a:p>
          <a:p>
            <a:pPr lvl="2" algn="just"/>
            <a:r>
              <a:rPr lang="es-MX" dirty="0"/>
              <a:t>Trate de que su contribución sea verdadera, específicamente:</a:t>
            </a:r>
          </a:p>
          <a:p>
            <a:pPr lvl="3" algn="just"/>
            <a:r>
              <a:rPr lang="es-MX" dirty="0"/>
              <a:t>No diga lo que crea que es falso</a:t>
            </a:r>
          </a:p>
          <a:p>
            <a:pPr lvl="3" algn="just"/>
            <a:r>
              <a:rPr lang="es-MX" dirty="0"/>
              <a:t>No diga algo de lo cual carezca de pruebas adecuadas</a:t>
            </a:r>
          </a:p>
          <a:p>
            <a:pPr lvl="1" algn="just"/>
            <a:r>
              <a:rPr lang="es-MX" i="1" dirty="0"/>
              <a:t>La máxima de Cantidad</a:t>
            </a:r>
          </a:p>
          <a:p>
            <a:pPr lvl="2" algn="just"/>
            <a:r>
              <a:rPr lang="es-MX" dirty="0"/>
              <a:t>Haga su contribución tan informativa como exigen los propósitos actuales del intercambio</a:t>
            </a:r>
          </a:p>
          <a:p>
            <a:pPr lvl="2" algn="just"/>
            <a:r>
              <a:rPr lang="es-MX" dirty="0"/>
              <a:t>No haga su contribución más informativa de lo requerido</a:t>
            </a:r>
          </a:p>
          <a:p>
            <a:pPr lvl="1" algn="just"/>
            <a:r>
              <a:rPr lang="es-MX" i="1" dirty="0"/>
              <a:t>La máxima de Pertinencia</a:t>
            </a:r>
          </a:p>
          <a:p>
            <a:pPr lvl="2" algn="just"/>
            <a:r>
              <a:rPr lang="es-MX" dirty="0"/>
              <a:t>Haga contribuciones pertinentes</a:t>
            </a:r>
          </a:p>
          <a:p>
            <a:pPr lvl="1" algn="just"/>
            <a:r>
              <a:rPr lang="es-MX" i="1" dirty="0"/>
              <a:t>La máxima de Manera</a:t>
            </a:r>
          </a:p>
          <a:p>
            <a:pPr lvl="2" algn="just"/>
            <a:r>
              <a:rPr lang="es-MX" dirty="0"/>
              <a:t>Sea perspicuo, y específicamente:</a:t>
            </a:r>
          </a:p>
          <a:p>
            <a:pPr lvl="3" algn="just"/>
            <a:r>
              <a:rPr lang="es-MX" dirty="0"/>
              <a:t>Evite la obscuridad en la expresión</a:t>
            </a:r>
          </a:p>
          <a:p>
            <a:pPr lvl="3" algn="just"/>
            <a:r>
              <a:rPr lang="es-MX" dirty="0"/>
              <a:t>Evite la ambigüedad</a:t>
            </a:r>
          </a:p>
        </p:txBody>
      </p:sp>
      <p:sp>
        <p:nvSpPr>
          <p:cNvPr id="4" name="Marcador de contenido 3">
            <a:extLst>
              <a:ext uri="{FF2B5EF4-FFF2-40B4-BE49-F238E27FC236}">
                <a16:creationId xmlns:a16="http://schemas.microsoft.com/office/drawing/2014/main" id="{B77CED83-924D-4BDD-8121-15BB94D069E3}"/>
              </a:ext>
            </a:extLst>
          </p:cNvPr>
          <p:cNvSpPr>
            <a:spLocks noGrp="1"/>
          </p:cNvSpPr>
          <p:nvPr>
            <p:ph sz="quarter" idx="4"/>
          </p:nvPr>
        </p:nvSpPr>
        <p:spPr>
          <a:xfrm>
            <a:off x="7251032" y="2181727"/>
            <a:ext cx="4598503" cy="4058652"/>
          </a:xfrm>
        </p:spPr>
        <p:txBody>
          <a:bodyPr>
            <a:normAutofit fontScale="85000" lnSpcReduction="20000"/>
          </a:bodyPr>
          <a:lstStyle/>
          <a:p>
            <a:pPr algn="just"/>
            <a:r>
              <a:rPr lang="es-MX" dirty="0"/>
              <a:t>Marca una separación de los tipos de inferencia que permite el estudio de la lógica basada en valores de verdad sobre todo la implicación material y el entrañamiento.</a:t>
            </a:r>
          </a:p>
          <a:p>
            <a:pPr algn="just"/>
            <a:r>
              <a:rPr lang="es-MX" dirty="0"/>
              <a:t>Reconoce distintos tipos de implicatura. Las implicaturas </a:t>
            </a:r>
            <a:r>
              <a:rPr lang="es-MX" i="1" dirty="0"/>
              <a:t>conversacionales</a:t>
            </a:r>
            <a:r>
              <a:rPr lang="es-MX" dirty="0"/>
              <a:t> (que dependen de la suposición del Principio Cooperativo) son distintas de las implicaturas </a:t>
            </a:r>
            <a:r>
              <a:rPr lang="es-MX" i="1" dirty="0"/>
              <a:t>convencionales,</a:t>
            </a:r>
            <a:r>
              <a:rPr lang="es-MX" dirty="0"/>
              <a:t> que están asociadas por simple convención con los significados de las palabras.</a:t>
            </a:r>
          </a:p>
        </p:txBody>
      </p:sp>
      <p:sp>
        <p:nvSpPr>
          <p:cNvPr id="5" name="Marcador de texto 4">
            <a:extLst>
              <a:ext uri="{FF2B5EF4-FFF2-40B4-BE49-F238E27FC236}">
                <a16:creationId xmlns:a16="http://schemas.microsoft.com/office/drawing/2014/main" id="{C2DB827E-33C0-4C03-B7E9-05867C26AA25}"/>
              </a:ext>
            </a:extLst>
          </p:cNvPr>
          <p:cNvSpPr>
            <a:spLocks noGrp="1"/>
          </p:cNvSpPr>
          <p:nvPr>
            <p:ph type="body" sz="quarter" idx="13"/>
          </p:nvPr>
        </p:nvSpPr>
        <p:spPr>
          <a:xfrm>
            <a:off x="7596051" y="1188881"/>
            <a:ext cx="4270248" cy="704087"/>
          </a:xfrm>
        </p:spPr>
        <p:txBody>
          <a:bodyPr/>
          <a:lstStyle/>
          <a:p>
            <a:r>
              <a:rPr lang="es-MX" dirty="0"/>
              <a:t>Implicaturas</a:t>
            </a:r>
          </a:p>
        </p:txBody>
      </p:sp>
      <p:sp>
        <p:nvSpPr>
          <p:cNvPr id="6" name="Título 5">
            <a:extLst>
              <a:ext uri="{FF2B5EF4-FFF2-40B4-BE49-F238E27FC236}">
                <a16:creationId xmlns:a16="http://schemas.microsoft.com/office/drawing/2014/main" id="{AFC1BF7A-1DB1-4A62-B0C8-4444FF3931A7}"/>
              </a:ext>
            </a:extLst>
          </p:cNvPr>
          <p:cNvSpPr>
            <a:spLocks noGrp="1"/>
          </p:cNvSpPr>
          <p:nvPr>
            <p:ph type="title"/>
          </p:nvPr>
        </p:nvSpPr>
        <p:spPr>
          <a:xfrm>
            <a:off x="2231136" y="311549"/>
            <a:ext cx="7729728" cy="704087"/>
          </a:xfrm>
        </p:spPr>
        <p:txBody>
          <a:bodyPr>
            <a:normAutofit fontScale="90000"/>
          </a:bodyPr>
          <a:lstStyle/>
          <a:p>
            <a:r>
              <a:rPr lang="es-MX" dirty="0"/>
              <a:t>H. P. Grice</a:t>
            </a:r>
          </a:p>
        </p:txBody>
      </p:sp>
    </p:spTree>
    <p:extLst>
      <p:ext uri="{BB962C8B-B14F-4D97-AF65-F5344CB8AC3E}">
        <p14:creationId xmlns:p14="http://schemas.microsoft.com/office/powerpoint/2010/main" val="597312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C286E3-C552-4E22-B0EB-27FCE33E24EE}"/>
              </a:ext>
            </a:extLst>
          </p:cNvPr>
          <p:cNvSpPr>
            <a:spLocks noGrp="1"/>
          </p:cNvSpPr>
          <p:nvPr>
            <p:ph type="title"/>
          </p:nvPr>
        </p:nvSpPr>
        <p:spPr>
          <a:xfrm>
            <a:off x="1115568" y="306966"/>
            <a:ext cx="9960864" cy="1188720"/>
          </a:xfrm>
        </p:spPr>
        <p:txBody>
          <a:bodyPr>
            <a:normAutofit fontScale="90000"/>
          </a:bodyPr>
          <a:lstStyle/>
          <a:p>
            <a:r>
              <a:rPr lang="es-MX" dirty="0"/>
              <a:t>Desarrollo de la teoría de los actos del habla</a:t>
            </a:r>
            <a:br>
              <a:rPr lang="es-MX" dirty="0"/>
            </a:br>
            <a:r>
              <a:rPr lang="es-MX" dirty="0"/>
              <a:t>en lingüística</a:t>
            </a:r>
          </a:p>
        </p:txBody>
      </p:sp>
      <p:sp>
        <p:nvSpPr>
          <p:cNvPr id="3" name="Marcador de contenido 2">
            <a:extLst>
              <a:ext uri="{FF2B5EF4-FFF2-40B4-BE49-F238E27FC236}">
                <a16:creationId xmlns:a16="http://schemas.microsoft.com/office/drawing/2014/main" id="{44B84010-33CF-4079-ACC3-1BDF6FC00311}"/>
              </a:ext>
            </a:extLst>
          </p:cNvPr>
          <p:cNvSpPr>
            <a:spLocks noGrp="1"/>
          </p:cNvSpPr>
          <p:nvPr>
            <p:ph idx="1"/>
          </p:nvPr>
        </p:nvSpPr>
        <p:spPr>
          <a:xfrm>
            <a:off x="1610710" y="2240280"/>
            <a:ext cx="8970580" cy="3122034"/>
          </a:xfrm>
        </p:spPr>
        <p:txBody>
          <a:bodyPr/>
          <a:lstStyle/>
          <a:p>
            <a:pPr algn="just"/>
            <a:r>
              <a:rPr lang="es-MX" dirty="0"/>
              <a:t>El dogma de la semántica generativa afirmaba que el componente básico de toda gramática generativa debía estar asociado con la estructura semántica.</a:t>
            </a:r>
          </a:p>
          <a:p>
            <a:pPr algn="just"/>
            <a:r>
              <a:rPr lang="es-MX" dirty="0"/>
              <a:t>La semántica era el nivel ‘más profundo’ de la sintaxis.</a:t>
            </a:r>
          </a:p>
        </p:txBody>
      </p:sp>
    </p:spTree>
    <p:extLst>
      <p:ext uri="{BB962C8B-B14F-4D97-AF65-F5344CB8AC3E}">
        <p14:creationId xmlns:p14="http://schemas.microsoft.com/office/powerpoint/2010/main" val="1387019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6843F3-F543-4AD8-8D0F-0613FA2DEB06}"/>
              </a:ext>
            </a:extLst>
          </p:cNvPr>
          <p:cNvSpPr>
            <a:spLocks noGrp="1"/>
          </p:cNvSpPr>
          <p:nvPr>
            <p:ph type="title"/>
          </p:nvPr>
        </p:nvSpPr>
        <p:spPr>
          <a:xfrm>
            <a:off x="1251926" y="355092"/>
            <a:ext cx="9688148" cy="1188720"/>
          </a:xfrm>
        </p:spPr>
        <p:txBody>
          <a:bodyPr/>
          <a:lstStyle/>
          <a:p>
            <a:r>
              <a:rPr lang="es-MX" dirty="0"/>
              <a:t>El dominio de la pragmática lingüística</a:t>
            </a:r>
          </a:p>
        </p:txBody>
      </p:sp>
      <p:sp>
        <p:nvSpPr>
          <p:cNvPr id="3" name="Marcador de contenido 2">
            <a:extLst>
              <a:ext uri="{FF2B5EF4-FFF2-40B4-BE49-F238E27FC236}">
                <a16:creationId xmlns:a16="http://schemas.microsoft.com/office/drawing/2014/main" id="{C934812F-20B0-489D-8023-740076821A60}"/>
              </a:ext>
            </a:extLst>
          </p:cNvPr>
          <p:cNvSpPr>
            <a:spLocks noGrp="1"/>
          </p:cNvSpPr>
          <p:nvPr>
            <p:ph idx="1"/>
          </p:nvPr>
        </p:nvSpPr>
        <p:spPr>
          <a:xfrm>
            <a:off x="272715" y="2159876"/>
            <a:ext cx="11314939" cy="4343032"/>
          </a:xfrm>
        </p:spPr>
        <p:txBody>
          <a:bodyPr>
            <a:normAutofit/>
          </a:bodyPr>
          <a:lstStyle/>
          <a:p>
            <a:pPr algn="just"/>
            <a:r>
              <a:rPr lang="es-MX" dirty="0"/>
              <a:t>Definimos la pragmática como el estudio del significado que tienen los enunciados para sus usuarios e intérpretes.</a:t>
            </a:r>
          </a:p>
          <a:p>
            <a:pPr algn="just"/>
            <a:r>
              <a:rPr lang="es-MX" dirty="0"/>
              <a:t>Distinguir la semántica de la pragmática es decir que aquella tiene que ver con el significado como si hubiera una relación bipartita entre forma y significado:  ‘X significa Y’ (v.g. ‘estoy muy voraz’ significa ‘tengo mucha hambre’), mientras que la pragmática tiene que ver con el significado como relación tripartita entre hablante, significado y forma/enunciado: ‘S significa Y por X’ (v.g., al pronunciar la palabras ‘estoy muy voraz’, el hablante está pidiendo que le den algo de comer).</a:t>
            </a:r>
          </a:p>
          <a:p>
            <a:pPr algn="just"/>
            <a:r>
              <a:rPr lang="es-MX" dirty="0"/>
              <a:t>La obra de Grice sobre la implicatura conversacional catalizó: el tratamiento </a:t>
            </a:r>
            <a:r>
              <a:rPr lang="es-MX" dirty="0" err="1"/>
              <a:t>griceano</a:t>
            </a:r>
            <a:r>
              <a:rPr lang="es-MX" dirty="0"/>
              <a:t> del significado de operadores lógicos como ‘o’ y ‘si’ permite a los lingüistas ver cómo se podría trazar una línea razonable entre pragmática y semántica basada en la lógica. Asimismo, el dominio de la gramática, gobernado por reglas, puede compararse con la organización libre de los principios pragmáticos y la inferencia pragmática, basados en el razona- miento del sentido común y no en la estricta inferencia lógica.</a:t>
            </a:r>
          </a:p>
        </p:txBody>
      </p:sp>
    </p:spTree>
    <p:extLst>
      <p:ext uri="{BB962C8B-B14F-4D97-AF65-F5344CB8AC3E}">
        <p14:creationId xmlns:p14="http://schemas.microsoft.com/office/powerpoint/2010/main" val="2168921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0E0B1F-56DD-448B-BABF-5C5E0D580B43}"/>
              </a:ext>
            </a:extLst>
          </p:cNvPr>
          <p:cNvSpPr>
            <a:spLocks noGrp="1"/>
          </p:cNvSpPr>
          <p:nvPr>
            <p:ph type="title"/>
          </p:nvPr>
        </p:nvSpPr>
        <p:spPr>
          <a:xfrm>
            <a:off x="2231136" y="226755"/>
            <a:ext cx="7729728" cy="1188720"/>
          </a:xfrm>
        </p:spPr>
        <p:txBody>
          <a:bodyPr/>
          <a:lstStyle/>
          <a:p>
            <a:r>
              <a:rPr lang="es-MX" dirty="0"/>
              <a:t>Presuposición</a:t>
            </a:r>
          </a:p>
        </p:txBody>
      </p:sp>
      <p:sp>
        <p:nvSpPr>
          <p:cNvPr id="3" name="Marcador de contenido 2">
            <a:extLst>
              <a:ext uri="{FF2B5EF4-FFF2-40B4-BE49-F238E27FC236}">
                <a16:creationId xmlns:a16="http://schemas.microsoft.com/office/drawing/2014/main" id="{E6103136-2CD7-40A4-A670-3923B978231C}"/>
              </a:ext>
            </a:extLst>
          </p:cNvPr>
          <p:cNvSpPr>
            <a:spLocks noGrp="1"/>
          </p:cNvSpPr>
          <p:nvPr>
            <p:ph idx="1"/>
          </p:nvPr>
        </p:nvSpPr>
        <p:spPr>
          <a:xfrm>
            <a:off x="567559" y="1797269"/>
            <a:ext cx="10736317" cy="4650827"/>
          </a:xfrm>
        </p:spPr>
        <p:txBody>
          <a:bodyPr>
            <a:normAutofit/>
          </a:bodyPr>
          <a:lstStyle/>
          <a:p>
            <a:pPr algn="just"/>
            <a:r>
              <a:rPr lang="es-MX" dirty="0"/>
              <a:t>Durante el apogeo de la semántica generativa, la idea general era que la presuposición, al igual que la fuerza ilocucionaria, podía ser tratada en términos puramente sintáctico-semánticos. Como punto de partida favorable para esta suposición, se aseguraba que la presuposición puede asimilarse parcialmente a la relación de entrañamiento.</a:t>
            </a:r>
          </a:p>
          <a:p>
            <a:pPr algn="just"/>
            <a:r>
              <a:rPr lang="es-MX" dirty="0"/>
              <a:t>Algo que no quedó claro fue cómo se asociaba la presuposición con formas gramaticales y léxicas específicas, por ejemplo, con frases nominales definidas y complementos de verbos ‘</a:t>
            </a:r>
            <a:r>
              <a:rPr lang="es-MX" dirty="0" err="1"/>
              <a:t>factivos</a:t>
            </a:r>
            <a:r>
              <a:rPr lang="es-MX" dirty="0"/>
              <a:t>’ como saber y darse cuenta. Tampoco quedó claro cómo la presuposición de toda una oración o enunciado puede derivarse de las presuposiciones de sus partes. </a:t>
            </a:r>
          </a:p>
          <a:p>
            <a:pPr algn="just"/>
            <a:r>
              <a:rPr lang="es-MX" dirty="0"/>
              <a:t>La solución de </a:t>
            </a:r>
            <a:r>
              <a:rPr lang="es-MX" dirty="0" err="1"/>
              <a:t>Gazdar</a:t>
            </a:r>
            <a:r>
              <a:rPr lang="es-MX" dirty="0"/>
              <a:t> (1979) consistió en derivar a partir de una forma oracional las presuposiciones </a:t>
            </a:r>
            <a:r>
              <a:rPr lang="es-MX" b="1" dirty="0"/>
              <a:t>potenciales</a:t>
            </a:r>
            <a:r>
              <a:rPr lang="es-MX" dirty="0"/>
              <a:t> y luego deducir las presuposiciones </a:t>
            </a:r>
            <a:r>
              <a:rPr lang="es-MX" b="1" dirty="0"/>
              <a:t>reales</a:t>
            </a:r>
            <a:r>
              <a:rPr lang="es-MX" dirty="0"/>
              <a:t> de la oración en contexto, con ayuda de factores pragmáticos, entre ellos las implicaturas conversacionales.</a:t>
            </a:r>
          </a:p>
          <a:p>
            <a:endParaRPr lang="es-MX" dirty="0"/>
          </a:p>
        </p:txBody>
      </p:sp>
    </p:spTree>
    <p:extLst>
      <p:ext uri="{BB962C8B-B14F-4D97-AF65-F5344CB8AC3E}">
        <p14:creationId xmlns:p14="http://schemas.microsoft.com/office/powerpoint/2010/main" val="934721518"/>
      </p:ext>
    </p:extLst>
  </p:cSld>
  <p:clrMapOvr>
    <a:masterClrMapping/>
  </p:clrMapOvr>
</p:sld>
</file>

<file path=ppt/theme/theme1.xml><?xml version="1.0" encoding="utf-8"?>
<a:theme xmlns:a="http://schemas.openxmlformats.org/drawingml/2006/main" name="Paquete">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3014</TotalTime>
  <Words>2696</Words>
  <Application>Microsoft Office PowerPoint</Application>
  <PresentationFormat>Panorámica</PresentationFormat>
  <Paragraphs>141</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Gill Sans MT</vt:lpstr>
      <vt:lpstr>Paquete</vt:lpstr>
      <vt:lpstr>Lingüística pragmática</vt:lpstr>
      <vt:lpstr>La pragmática dentro de la tradición angloamericana</vt:lpstr>
      <vt:lpstr>La pragmática dentro de la tradición angloamericana</vt:lpstr>
      <vt:lpstr>J. L. Austin</vt:lpstr>
      <vt:lpstr>J. R. Searle</vt:lpstr>
      <vt:lpstr>H. P. Grice</vt:lpstr>
      <vt:lpstr>Desarrollo de la teoría de los actos del habla en lingüística</vt:lpstr>
      <vt:lpstr>El dominio de la pragmática lingüística</vt:lpstr>
      <vt:lpstr>Presuposición</vt:lpstr>
      <vt:lpstr>Actos del habla indirectos</vt:lpstr>
      <vt:lpstr>Indeterminación del significado</vt:lpstr>
      <vt:lpstr>Ambivalencia pragmática</vt:lpstr>
      <vt:lpstr>Otras formas de significado múltiple</vt:lpstr>
      <vt:lpstr>Indeterminación y teoría de los actos del habla</vt:lpstr>
      <vt:lpstr>La fuerza pragmática de los enunciados en el discurso situado</vt:lpstr>
      <vt:lpstr>Implicaciones para la práctica de la pragmática</vt:lpstr>
      <vt:lpstr>Una revaloración del principio cooperativo de Grice</vt:lpstr>
      <vt:lpstr>Teoría de la relevancia: Wilson y Sperber</vt:lpstr>
      <vt:lpstr>Teoría de la relevancia: Wilson y Sperber</vt:lpstr>
      <vt:lpstr>Teoría de la relevancia: Wilson y Sperber</vt:lpstr>
      <vt:lpstr>Referencias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Lenguaje, lingüística y discurso</dc:title>
  <dc:creator>Mara</dc:creator>
  <cp:lastModifiedBy>Mara</cp:lastModifiedBy>
  <cp:revision>59</cp:revision>
  <dcterms:created xsi:type="dcterms:W3CDTF">2021-04-19T21:43:09Z</dcterms:created>
  <dcterms:modified xsi:type="dcterms:W3CDTF">2021-08-20T17:55:33Z</dcterms:modified>
</cp:coreProperties>
</file>