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5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09" autoAdjust="0"/>
    <p:restoredTop sz="94660"/>
  </p:normalViewPr>
  <p:slideViewPr>
    <p:cSldViewPr snapToGrid="0">
      <p:cViewPr varScale="1">
        <p:scale>
          <a:sx n="47" d="100"/>
          <a:sy n="47" d="100"/>
        </p:scale>
        <p:origin x="42" y="6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8/18/2021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1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9.emf"/></Relationships>
</file>

<file path=ppt/slides/_rels/slide23.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smtClean="0"/>
              <a:t>Base y análisis de datos en SPSS </a:t>
            </a:r>
            <a:r>
              <a:rPr lang="es-MX" smtClean="0"/>
              <a:t>o Excel </a:t>
            </a:r>
            <a:endParaRPr lang="es-MX" dirty="0"/>
          </a:p>
        </p:txBody>
      </p:sp>
      <p:sp>
        <p:nvSpPr>
          <p:cNvPr id="3" name="Subtítulo 2"/>
          <p:cNvSpPr>
            <a:spLocks noGrp="1"/>
          </p:cNvSpPr>
          <p:nvPr>
            <p:ph type="subTitle" idx="1"/>
          </p:nvPr>
        </p:nvSpPr>
        <p:spPr/>
        <p:txBody>
          <a:bodyPr/>
          <a:lstStyle/>
          <a:p>
            <a:endParaRPr lang="es-MX"/>
          </a:p>
        </p:txBody>
      </p:sp>
    </p:spTree>
    <p:extLst>
      <p:ext uri="{BB962C8B-B14F-4D97-AF65-F5344CB8AC3E}">
        <p14:creationId xmlns:p14="http://schemas.microsoft.com/office/powerpoint/2010/main" val="1770410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89212" y="812800"/>
            <a:ext cx="8915400" cy="5098422"/>
          </a:xfrm>
        </p:spPr>
        <p:txBody>
          <a:bodyPr/>
          <a:lstStyle/>
          <a:p>
            <a:r>
              <a:rPr lang="es-MX" dirty="0" smtClean="0"/>
              <a:t>Las distribuciones de frecuencias, especialmente cuando utilizamos los porcentajes, pueden representarse en forma de histogramas o graficas de otro tipo</a:t>
            </a:r>
            <a:endParaRPr lang="es-MX" dirty="0"/>
          </a:p>
        </p:txBody>
      </p:sp>
      <p:pic>
        <p:nvPicPr>
          <p:cNvPr id="4" name="Imagen 3"/>
          <p:cNvPicPr>
            <a:picLocks noChangeAspect="1"/>
          </p:cNvPicPr>
          <p:nvPr/>
        </p:nvPicPr>
        <p:blipFill>
          <a:blip r:embed="rId2"/>
          <a:stretch>
            <a:fillRect/>
          </a:stretch>
        </p:blipFill>
        <p:spPr>
          <a:xfrm>
            <a:off x="4208117" y="2011680"/>
            <a:ext cx="5677589" cy="4641724"/>
          </a:xfrm>
          <a:prstGeom prst="rect">
            <a:avLst/>
          </a:prstGeom>
        </p:spPr>
      </p:pic>
    </p:spTree>
    <p:extLst>
      <p:ext uri="{BB962C8B-B14F-4D97-AF65-F5344CB8AC3E}">
        <p14:creationId xmlns:p14="http://schemas.microsoft.com/office/powerpoint/2010/main" val="22586867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304732" y="772160"/>
            <a:ext cx="8915400" cy="3777622"/>
          </a:xfrm>
        </p:spPr>
        <p:txBody>
          <a:bodyPr/>
          <a:lstStyle/>
          <a:p>
            <a:r>
              <a:rPr lang="es-MX" dirty="0" smtClean="0"/>
              <a:t>Además de estos, deben calcularse las medidas de tendencia central y de variabilidad o dispersión.</a:t>
            </a:r>
          </a:p>
          <a:p>
            <a:r>
              <a:rPr lang="es-MX" dirty="0" smtClean="0"/>
              <a:t>Las medidas de tendencia central son puntos en una distribución, los valores medios o centrales de esta, y nos ayudan a ubicarla dentro de la escala de medición. Las principales medidas de tendencia central son tres: moda (categoría o puntuación que ocurre con mayor frecuenta), mediana (es el valor que divide la distribución por la mitad) y media (es la medida de tendencia central mas utilizada y se define como el promedio aritmético de una distribución).</a:t>
            </a:r>
          </a:p>
          <a:p>
            <a:endParaRPr lang="es-MX" dirty="0"/>
          </a:p>
        </p:txBody>
      </p:sp>
    </p:spTree>
    <p:extLst>
      <p:ext uri="{BB962C8B-B14F-4D97-AF65-F5344CB8AC3E}">
        <p14:creationId xmlns:p14="http://schemas.microsoft.com/office/powerpoint/2010/main" val="5373308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89212" y="792480"/>
            <a:ext cx="8915400" cy="5118742"/>
          </a:xfrm>
        </p:spPr>
        <p:txBody>
          <a:bodyPr/>
          <a:lstStyle/>
          <a:p>
            <a:r>
              <a:rPr lang="es-MX" dirty="0" smtClean="0"/>
              <a:t>Las medidas de la variabilidad indican la dispersión de los datos en la escala de medición y responden a la pregunta: ¿Dónde están diseminadas las puntuaciones o los valores obtenidos?. Las medidas de la variabilidad mas utilizadas son rango (indica la extensión total de los datos en la escala), desviación estándar (promedio de desviación de las puntuaciones respecto a la media que se expresa en las unidades originales de medición) y varianza de la distribución (desviación estándar elevada al cuadrado)</a:t>
            </a:r>
            <a:endParaRPr lang="es-MX" dirty="0"/>
          </a:p>
        </p:txBody>
      </p:sp>
    </p:spTree>
    <p:extLst>
      <p:ext uri="{BB962C8B-B14F-4D97-AF65-F5344CB8AC3E}">
        <p14:creationId xmlns:p14="http://schemas.microsoft.com/office/powerpoint/2010/main" val="15350798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Interpretación de las medidas de tendencia central y variabilidad</a:t>
            </a:r>
            <a:endParaRPr lang="es-MX" dirty="0"/>
          </a:p>
        </p:txBody>
      </p:sp>
      <p:sp>
        <p:nvSpPr>
          <p:cNvPr id="3" name="Marcador de contenido 2"/>
          <p:cNvSpPr>
            <a:spLocks noGrp="1"/>
          </p:cNvSpPr>
          <p:nvPr>
            <p:ph idx="1"/>
          </p:nvPr>
        </p:nvSpPr>
        <p:spPr>
          <a:xfrm>
            <a:off x="2589212" y="2133600"/>
            <a:ext cx="8915400" cy="4551680"/>
          </a:xfrm>
        </p:spPr>
        <p:txBody>
          <a:bodyPr>
            <a:normAutofit fontScale="92500" lnSpcReduction="10000"/>
          </a:bodyPr>
          <a:lstStyle/>
          <a:p>
            <a:r>
              <a:rPr lang="es-MX" dirty="0" smtClean="0"/>
              <a:t>Si tuviéramos los siguientes resultados:</a:t>
            </a:r>
          </a:p>
          <a:p>
            <a:pPr lvl="2">
              <a:buFont typeface="+mj-lt"/>
              <a:buAutoNum type="arabicPeriod"/>
            </a:pPr>
            <a:r>
              <a:rPr lang="es-MX" dirty="0" smtClean="0"/>
              <a:t>Variable: actitud hacia el presidente</a:t>
            </a:r>
          </a:p>
          <a:p>
            <a:pPr lvl="2">
              <a:buFont typeface="+mj-lt"/>
              <a:buAutoNum type="arabicPeriod"/>
            </a:pPr>
            <a:r>
              <a:rPr lang="es-MX" dirty="0" smtClean="0"/>
              <a:t>Moda: 4.0</a:t>
            </a:r>
          </a:p>
          <a:p>
            <a:pPr lvl="2">
              <a:buFont typeface="+mj-lt"/>
              <a:buAutoNum type="arabicPeriod"/>
            </a:pPr>
            <a:r>
              <a:rPr lang="es-MX" dirty="0" smtClean="0"/>
              <a:t>Mediana: 3.9</a:t>
            </a:r>
          </a:p>
          <a:p>
            <a:pPr lvl="2">
              <a:buFont typeface="+mj-lt"/>
              <a:buAutoNum type="arabicPeriod"/>
            </a:pPr>
            <a:r>
              <a:rPr lang="es-MX" dirty="0" smtClean="0"/>
              <a:t>Media: 4.2</a:t>
            </a:r>
          </a:p>
          <a:p>
            <a:pPr lvl="2">
              <a:buFont typeface="+mj-lt"/>
              <a:buAutoNum type="arabicPeriod"/>
            </a:pPr>
            <a:r>
              <a:rPr lang="es-MX" dirty="0" smtClean="0"/>
              <a:t>Desviación estándar: 0.7</a:t>
            </a:r>
          </a:p>
          <a:p>
            <a:pPr lvl="2">
              <a:buFont typeface="+mj-lt"/>
              <a:buAutoNum type="arabicPeriod"/>
            </a:pPr>
            <a:r>
              <a:rPr lang="es-MX" dirty="0" smtClean="0"/>
              <a:t>Puntuación mas alta observada: 5.0</a:t>
            </a:r>
          </a:p>
          <a:p>
            <a:pPr lvl="2">
              <a:buFont typeface="+mj-lt"/>
              <a:buAutoNum type="arabicPeriod"/>
            </a:pPr>
            <a:r>
              <a:rPr lang="es-MX" dirty="0" smtClean="0"/>
              <a:t>Puntuación mas baja observada: 2.0</a:t>
            </a:r>
          </a:p>
          <a:p>
            <a:pPr marL="514350" lvl="1" indent="0">
              <a:buNone/>
            </a:pPr>
            <a:r>
              <a:rPr lang="es-MX" sz="1800" dirty="0" smtClean="0"/>
              <a:t>Podríamos hacer la siguiente interpretación descriptiva: la actitud hacia el presidente es favorable. La categoría que mas se repitió fue 4 (favorable). Cincuenta por ciento de los sujetos está por encima del valor 3.9 y el restante se sitúa por debajo de este valor (mediana). En promedio, los sujetos se ubica en 4.2 (favorable). Asimismo, se desvían de 4.2, en promedio 0.7 unidades de la escala. Ninguna persona calificó al presidente de manera muy desfavorable (no hay 1).</a:t>
            </a:r>
          </a:p>
        </p:txBody>
      </p:sp>
      <p:pic>
        <p:nvPicPr>
          <p:cNvPr id="4" name="Imagen 3"/>
          <p:cNvPicPr>
            <a:picLocks noChangeAspect="1"/>
          </p:cNvPicPr>
          <p:nvPr/>
        </p:nvPicPr>
        <p:blipFill>
          <a:blip r:embed="rId2"/>
          <a:stretch>
            <a:fillRect/>
          </a:stretch>
        </p:blipFill>
        <p:spPr>
          <a:xfrm>
            <a:off x="6868196" y="2720693"/>
            <a:ext cx="4636416" cy="1074918"/>
          </a:xfrm>
          <a:prstGeom prst="rect">
            <a:avLst/>
          </a:prstGeom>
        </p:spPr>
      </p:pic>
    </p:spTree>
    <p:extLst>
      <p:ext uri="{BB962C8B-B14F-4D97-AF65-F5344CB8AC3E}">
        <p14:creationId xmlns:p14="http://schemas.microsoft.com/office/powerpoint/2010/main" val="1871341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p:cNvPicPr>
            <a:picLocks noGrp="1" noChangeAspect="1"/>
          </p:cNvPicPr>
          <p:nvPr>
            <p:ph idx="1"/>
          </p:nvPr>
        </p:nvPicPr>
        <p:blipFill rotWithShape="1">
          <a:blip r:embed="rId2"/>
          <a:srcRect t="28504"/>
          <a:stretch/>
        </p:blipFill>
        <p:spPr>
          <a:xfrm>
            <a:off x="2316076" y="1788160"/>
            <a:ext cx="8526953" cy="2701290"/>
          </a:xfrm>
          <a:prstGeom prst="rect">
            <a:avLst/>
          </a:prstGeom>
        </p:spPr>
      </p:pic>
    </p:spTree>
    <p:extLst>
      <p:ext uri="{BB962C8B-B14F-4D97-AF65-F5344CB8AC3E}">
        <p14:creationId xmlns:p14="http://schemas.microsoft.com/office/powerpoint/2010/main" val="41511804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SPSS</a:t>
            </a:r>
            <a:endParaRPr lang="es-MX" dirty="0"/>
          </a:p>
        </p:txBody>
      </p:sp>
      <p:sp>
        <p:nvSpPr>
          <p:cNvPr id="3" name="Marcador de contenido 2"/>
          <p:cNvSpPr>
            <a:spLocks noGrp="1"/>
          </p:cNvSpPr>
          <p:nvPr>
            <p:ph idx="1"/>
          </p:nvPr>
        </p:nvSpPr>
        <p:spPr>
          <a:xfrm>
            <a:off x="2592925" y="1540189"/>
            <a:ext cx="8915400" cy="3777622"/>
          </a:xfrm>
        </p:spPr>
        <p:txBody>
          <a:bodyPr/>
          <a:lstStyle/>
          <a:p>
            <a:r>
              <a:rPr lang="es-MX" dirty="0"/>
              <a:t>Una vez abierto el software, se observa </a:t>
            </a:r>
            <a:r>
              <a:rPr lang="es-MX" dirty="0" smtClean="0"/>
              <a:t>una ventana </a:t>
            </a:r>
            <a:r>
              <a:rPr lang="es-MX" dirty="0"/>
              <a:t>de “Bienvenida”, en la que se </a:t>
            </a:r>
            <a:r>
              <a:rPr lang="es-MX" dirty="0" smtClean="0"/>
              <a:t>ofrecen distintas </a:t>
            </a:r>
            <a:r>
              <a:rPr lang="es-MX" dirty="0"/>
              <a:t>opciones, donde la más </a:t>
            </a:r>
            <a:r>
              <a:rPr lang="es-MX" dirty="0" smtClean="0"/>
              <a:t>importante es la de abrir archivos utilizados recientemente.</a:t>
            </a:r>
          </a:p>
          <a:p>
            <a:endParaRPr lang="es-MX" dirty="0"/>
          </a:p>
        </p:txBody>
      </p:sp>
      <p:pic>
        <p:nvPicPr>
          <p:cNvPr id="5" name="Imagen 4"/>
          <p:cNvPicPr>
            <a:picLocks noChangeAspect="1"/>
          </p:cNvPicPr>
          <p:nvPr/>
        </p:nvPicPr>
        <p:blipFill>
          <a:blip r:embed="rId2"/>
          <a:stretch>
            <a:fillRect/>
          </a:stretch>
        </p:blipFill>
        <p:spPr>
          <a:xfrm>
            <a:off x="5420024" y="2585355"/>
            <a:ext cx="3257488" cy="4053256"/>
          </a:xfrm>
          <a:prstGeom prst="rect">
            <a:avLst/>
          </a:prstGeom>
        </p:spPr>
      </p:pic>
    </p:spTree>
    <p:extLst>
      <p:ext uri="{BB962C8B-B14F-4D97-AF65-F5344CB8AC3E}">
        <p14:creationId xmlns:p14="http://schemas.microsoft.com/office/powerpoint/2010/main" val="24294085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Editor de datos</a:t>
            </a:r>
            <a:endParaRPr lang="es-MX" dirty="0"/>
          </a:p>
        </p:txBody>
      </p:sp>
      <p:sp>
        <p:nvSpPr>
          <p:cNvPr id="3" name="Marcador de contenido 2"/>
          <p:cNvSpPr>
            <a:spLocks noGrp="1"/>
          </p:cNvSpPr>
          <p:nvPr>
            <p:ph idx="1"/>
          </p:nvPr>
        </p:nvSpPr>
        <p:spPr/>
        <p:txBody>
          <a:bodyPr/>
          <a:lstStyle/>
          <a:p>
            <a:r>
              <a:rPr lang="es-MX" dirty="0" smtClean="0"/>
              <a:t>SPSS se compone de dos ventanas de trabajo. La primera recibe el nombre de editor de datos y la segunda es el visor de resultados</a:t>
            </a:r>
            <a:endParaRPr lang="es-MX" dirty="0"/>
          </a:p>
          <a:p>
            <a:endParaRPr lang="es-MX" dirty="0"/>
          </a:p>
        </p:txBody>
      </p:sp>
      <p:pic>
        <p:nvPicPr>
          <p:cNvPr id="4" name="Imagen 3"/>
          <p:cNvPicPr>
            <a:picLocks noChangeAspect="1"/>
          </p:cNvPicPr>
          <p:nvPr/>
        </p:nvPicPr>
        <p:blipFill>
          <a:blip r:embed="rId2"/>
          <a:stretch>
            <a:fillRect/>
          </a:stretch>
        </p:blipFill>
        <p:spPr>
          <a:xfrm>
            <a:off x="1138117" y="3212797"/>
            <a:ext cx="4896924" cy="2956472"/>
          </a:xfrm>
          <a:prstGeom prst="rect">
            <a:avLst/>
          </a:prstGeom>
        </p:spPr>
      </p:pic>
      <p:pic>
        <p:nvPicPr>
          <p:cNvPr id="5" name="Imagen 4"/>
          <p:cNvPicPr>
            <a:picLocks noChangeAspect="1"/>
          </p:cNvPicPr>
          <p:nvPr/>
        </p:nvPicPr>
        <p:blipFill>
          <a:blip r:embed="rId3"/>
          <a:stretch>
            <a:fillRect/>
          </a:stretch>
        </p:blipFill>
        <p:spPr>
          <a:xfrm>
            <a:off x="6919409" y="3215893"/>
            <a:ext cx="4845871" cy="2953376"/>
          </a:xfrm>
          <a:prstGeom prst="rect">
            <a:avLst/>
          </a:prstGeom>
        </p:spPr>
      </p:pic>
    </p:spTree>
    <p:extLst>
      <p:ext uri="{BB962C8B-B14F-4D97-AF65-F5344CB8AC3E}">
        <p14:creationId xmlns:p14="http://schemas.microsoft.com/office/powerpoint/2010/main" val="33289291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89212" y="629920"/>
            <a:ext cx="8915400" cy="3777622"/>
          </a:xfrm>
        </p:spPr>
        <p:txBody>
          <a:bodyPr>
            <a:normAutofit lnSpcReduction="10000"/>
          </a:bodyPr>
          <a:lstStyle/>
          <a:p>
            <a:r>
              <a:rPr lang="es-MX" dirty="0" smtClean="0"/>
              <a:t>Lo primero que se debe hacer antes de ingresar datos a una base de datos es prepararla para ello, lo cual debe ser efectuado en el “Editor de datos”, utilizando la “vista de variables”</a:t>
            </a:r>
          </a:p>
          <a:p>
            <a:endParaRPr lang="es-MX" dirty="0"/>
          </a:p>
          <a:p>
            <a:endParaRPr lang="es-MX" dirty="0" smtClean="0"/>
          </a:p>
          <a:p>
            <a:endParaRPr lang="es-MX" dirty="0"/>
          </a:p>
          <a:p>
            <a:endParaRPr lang="es-MX" dirty="0" smtClean="0"/>
          </a:p>
          <a:p>
            <a:endParaRPr lang="es-MX" dirty="0"/>
          </a:p>
          <a:p>
            <a:endParaRPr lang="es-MX" dirty="0" smtClean="0"/>
          </a:p>
          <a:p>
            <a:r>
              <a:rPr lang="es-MX" dirty="0" smtClean="0"/>
              <a:t>Posteriormente se debe poner nombre a las variables, seleccionar el tipo, darle una etiqueta y valor</a:t>
            </a:r>
            <a:endParaRPr lang="es-MX" dirty="0"/>
          </a:p>
        </p:txBody>
      </p:sp>
      <p:pic>
        <p:nvPicPr>
          <p:cNvPr id="4" name="Imagen 3"/>
          <p:cNvPicPr>
            <a:picLocks noChangeAspect="1"/>
          </p:cNvPicPr>
          <p:nvPr/>
        </p:nvPicPr>
        <p:blipFill>
          <a:blip r:embed="rId2"/>
          <a:stretch>
            <a:fillRect/>
          </a:stretch>
        </p:blipFill>
        <p:spPr>
          <a:xfrm>
            <a:off x="5305734" y="1467511"/>
            <a:ext cx="3482356" cy="2102440"/>
          </a:xfrm>
          <a:prstGeom prst="rect">
            <a:avLst/>
          </a:prstGeom>
        </p:spPr>
      </p:pic>
      <p:pic>
        <p:nvPicPr>
          <p:cNvPr id="5" name="Imagen 4"/>
          <p:cNvPicPr>
            <a:picLocks noChangeAspect="1"/>
          </p:cNvPicPr>
          <p:nvPr/>
        </p:nvPicPr>
        <p:blipFill>
          <a:blip r:embed="rId3"/>
          <a:stretch>
            <a:fillRect/>
          </a:stretch>
        </p:blipFill>
        <p:spPr>
          <a:xfrm>
            <a:off x="2589212" y="4407542"/>
            <a:ext cx="3698882" cy="1773281"/>
          </a:xfrm>
          <a:prstGeom prst="rect">
            <a:avLst/>
          </a:prstGeom>
        </p:spPr>
      </p:pic>
      <p:pic>
        <p:nvPicPr>
          <p:cNvPr id="6" name="Imagen 5"/>
          <p:cNvPicPr>
            <a:picLocks noChangeAspect="1"/>
          </p:cNvPicPr>
          <p:nvPr/>
        </p:nvPicPr>
        <p:blipFill>
          <a:blip r:embed="rId4"/>
          <a:stretch>
            <a:fillRect/>
          </a:stretch>
        </p:blipFill>
        <p:spPr>
          <a:xfrm>
            <a:off x="7958242" y="4408792"/>
            <a:ext cx="3546370" cy="1772031"/>
          </a:xfrm>
          <a:prstGeom prst="rect">
            <a:avLst/>
          </a:prstGeom>
        </p:spPr>
      </p:pic>
    </p:spTree>
    <p:extLst>
      <p:ext uri="{BB962C8B-B14F-4D97-AF65-F5344CB8AC3E}">
        <p14:creationId xmlns:p14="http://schemas.microsoft.com/office/powerpoint/2010/main" val="27678708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467292" y="751840"/>
            <a:ext cx="8915400" cy="3777622"/>
          </a:xfrm>
        </p:spPr>
        <p:txBody>
          <a:bodyPr/>
          <a:lstStyle/>
          <a:p>
            <a:r>
              <a:rPr lang="es-MX" dirty="0" smtClean="0"/>
              <a:t>Para que SPSS realice correctamente los análisis solicitados, es necesario establecer correctamente las unidades de medida de cada una de las variables. Para ello ofrece tres opciones: escala, ordinal y nominal.</a:t>
            </a:r>
          </a:p>
          <a:p>
            <a:r>
              <a:rPr lang="es-MX" dirty="0" smtClean="0"/>
              <a:t>De igual manera se debe tener presente el libro de códigos realizado previamente.</a:t>
            </a:r>
          </a:p>
          <a:p>
            <a:r>
              <a:rPr lang="es-MX" dirty="0" smtClean="0"/>
              <a:t>Una vez listo el libro de códigos. Toca el turno de preparar la base de datos para el ingreso de la información</a:t>
            </a:r>
          </a:p>
          <a:p>
            <a:endParaRPr lang="es-MX" dirty="0"/>
          </a:p>
        </p:txBody>
      </p:sp>
      <p:pic>
        <p:nvPicPr>
          <p:cNvPr id="4" name="Imagen 3"/>
          <p:cNvPicPr>
            <a:picLocks noChangeAspect="1"/>
          </p:cNvPicPr>
          <p:nvPr/>
        </p:nvPicPr>
        <p:blipFill>
          <a:blip r:embed="rId2"/>
          <a:stretch>
            <a:fillRect/>
          </a:stretch>
        </p:blipFill>
        <p:spPr>
          <a:xfrm>
            <a:off x="3924031" y="3017787"/>
            <a:ext cx="6001922" cy="3623605"/>
          </a:xfrm>
          <a:prstGeom prst="rect">
            <a:avLst/>
          </a:prstGeom>
        </p:spPr>
      </p:pic>
    </p:spTree>
    <p:extLst>
      <p:ext uri="{BB962C8B-B14F-4D97-AF65-F5344CB8AC3E}">
        <p14:creationId xmlns:p14="http://schemas.microsoft.com/office/powerpoint/2010/main" val="34759432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r>
              <a:rPr lang="es-ES" dirty="0"/>
              <a:t>Guardar una Base de Datos:</a:t>
            </a:r>
          </a:p>
          <a:p>
            <a:r>
              <a:rPr lang="es-ES" dirty="0"/>
              <a:t>SPSS tiene una particularidad, por cuanto el archivo de bases de datos, así como </a:t>
            </a:r>
            <a:r>
              <a:rPr lang="es-ES" dirty="0" smtClean="0"/>
              <a:t>el archivo </a:t>
            </a:r>
            <a:r>
              <a:rPr lang="es-ES" dirty="0"/>
              <a:t>de resultados se guardan como archivos independientes y con </a:t>
            </a:r>
            <a:r>
              <a:rPr lang="es-ES" dirty="0" smtClean="0"/>
              <a:t>extensiones </a:t>
            </a:r>
            <a:r>
              <a:rPr lang="es-MX" dirty="0" smtClean="0"/>
              <a:t>distintas</a:t>
            </a:r>
            <a:r>
              <a:rPr lang="es-MX" dirty="0"/>
              <a:t>.</a:t>
            </a:r>
          </a:p>
          <a:p>
            <a:r>
              <a:rPr lang="es-ES" dirty="0" smtClean="0"/>
              <a:t>Guardar </a:t>
            </a:r>
            <a:r>
              <a:rPr lang="es-ES" dirty="0"/>
              <a:t>Base de </a:t>
            </a:r>
            <a:r>
              <a:rPr lang="es-ES" dirty="0" smtClean="0"/>
              <a:t>Datos: </a:t>
            </a:r>
            <a:r>
              <a:rPr lang="es-ES" i="1" dirty="0" err="1" smtClean="0"/>
              <a:t>Nombre</a:t>
            </a:r>
            <a:r>
              <a:rPr lang="es-ES" dirty="0" err="1" smtClean="0"/>
              <a:t>.</a:t>
            </a:r>
            <a:r>
              <a:rPr lang="es-ES" b="1" dirty="0" err="1" smtClean="0"/>
              <a:t>sav</a:t>
            </a:r>
            <a:endParaRPr lang="es-ES" b="1" dirty="0"/>
          </a:p>
          <a:p>
            <a:r>
              <a:rPr lang="es-MX" dirty="0"/>
              <a:t>Guardar Archivo de </a:t>
            </a:r>
            <a:r>
              <a:rPr lang="es-MX" dirty="0" smtClean="0"/>
              <a:t>Resultados: </a:t>
            </a:r>
            <a:r>
              <a:rPr lang="es-MX" i="1" dirty="0" err="1" smtClean="0"/>
              <a:t>Nombre</a:t>
            </a:r>
            <a:r>
              <a:rPr lang="es-MX" dirty="0" err="1" smtClean="0"/>
              <a:t>.</a:t>
            </a:r>
            <a:r>
              <a:rPr lang="es-MX" b="1" dirty="0" err="1" smtClean="0"/>
              <a:t>spo</a:t>
            </a:r>
            <a:endParaRPr lang="es-MX" b="1" dirty="0" smtClean="0"/>
          </a:p>
          <a:p>
            <a:endParaRPr lang="es-MX" dirty="0"/>
          </a:p>
        </p:txBody>
      </p:sp>
    </p:spTree>
    <p:extLst>
      <p:ext uri="{BB962C8B-B14F-4D97-AF65-F5344CB8AC3E}">
        <p14:creationId xmlns:p14="http://schemas.microsoft.com/office/powerpoint/2010/main" val="4046188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243772" y="975360"/>
            <a:ext cx="8915400" cy="3777622"/>
          </a:xfrm>
        </p:spPr>
        <p:txBody>
          <a:bodyPr>
            <a:normAutofit/>
          </a:bodyPr>
          <a:lstStyle/>
          <a:p>
            <a:pPr marL="0" indent="0">
              <a:buNone/>
            </a:pPr>
            <a:r>
              <a:rPr lang="es-MX" dirty="0" smtClean="0"/>
              <a:t>Existen diversos programas para analizar datos. En esencia su funcionamiento es muy similar, incluyen dos partes o segmentos; una parte de definiciones de las variables, que a su vez explican los datos, y la otra parte, la matriz de datos. La primera parte es para que se comprenda la segunda</a:t>
            </a:r>
          </a:p>
        </p:txBody>
      </p:sp>
      <p:pic>
        <p:nvPicPr>
          <p:cNvPr id="5" name="Imagen 4"/>
          <p:cNvPicPr>
            <a:picLocks noChangeAspect="1"/>
          </p:cNvPicPr>
          <p:nvPr/>
        </p:nvPicPr>
        <p:blipFill>
          <a:blip r:embed="rId2"/>
          <a:stretch>
            <a:fillRect/>
          </a:stretch>
        </p:blipFill>
        <p:spPr>
          <a:xfrm>
            <a:off x="2243772" y="2488030"/>
            <a:ext cx="8650092" cy="4049116"/>
          </a:xfrm>
          <a:prstGeom prst="rect">
            <a:avLst/>
          </a:prstGeom>
        </p:spPr>
      </p:pic>
    </p:spTree>
    <p:extLst>
      <p:ext uri="{BB962C8B-B14F-4D97-AF65-F5344CB8AC3E}">
        <p14:creationId xmlns:p14="http://schemas.microsoft.com/office/powerpoint/2010/main" val="4537419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smtClean="0"/>
              <a:t>Analisis</a:t>
            </a:r>
            <a:r>
              <a:rPr lang="es-MX" dirty="0" smtClean="0"/>
              <a:t> de datos descriptivos</a:t>
            </a:r>
            <a:endParaRPr lang="es-MX" dirty="0"/>
          </a:p>
        </p:txBody>
      </p:sp>
      <p:sp>
        <p:nvSpPr>
          <p:cNvPr id="3" name="Marcador de contenido 2"/>
          <p:cNvSpPr>
            <a:spLocks noGrp="1"/>
          </p:cNvSpPr>
          <p:nvPr>
            <p:ph idx="1"/>
          </p:nvPr>
        </p:nvSpPr>
        <p:spPr>
          <a:xfrm>
            <a:off x="2589212" y="1666240"/>
            <a:ext cx="8915400" cy="3777622"/>
          </a:xfrm>
        </p:spPr>
        <p:txBody>
          <a:bodyPr/>
          <a:lstStyle/>
          <a:p>
            <a:r>
              <a:rPr lang="es-ES" dirty="0"/>
              <a:t>La media es comúnmente conocida como “promedio” y corresponde a un valor </a:t>
            </a:r>
            <a:r>
              <a:rPr lang="es-ES" dirty="0" smtClean="0"/>
              <a:t>de tendencia </a:t>
            </a:r>
            <a:r>
              <a:rPr lang="es-ES" dirty="0"/>
              <a:t>central para una variable con medida de Escala. En las variables nominales </a:t>
            </a:r>
            <a:r>
              <a:rPr lang="es-ES" dirty="0" smtClean="0"/>
              <a:t>u ordinales </a:t>
            </a:r>
            <a:r>
              <a:rPr lang="es-ES" dirty="0"/>
              <a:t>no tiene sentido utilizar este estadístico por su naturaleza.</a:t>
            </a:r>
            <a:endParaRPr lang="es-MX" dirty="0"/>
          </a:p>
        </p:txBody>
      </p:sp>
      <p:pic>
        <p:nvPicPr>
          <p:cNvPr id="4" name="Imagen 3"/>
          <p:cNvPicPr>
            <a:picLocks noChangeAspect="1"/>
          </p:cNvPicPr>
          <p:nvPr/>
        </p:nvPicPr>
        <p:blipFill>
          <a:blip r:embed="rId2"/>
          <a:stretch>
            <a:fillRect/>
          </a:stretch>
        </p:blipFill>
        <p:spPr>
          <a:xfrm>
            <a:off x="2589212" y="2947130"/>
            <a:ext cx="1740650" cy="3301031"/>
          </a:xfrm>
          <a:prstGeom prst="rect">
            <a:avLst/>
          </a:prstGeom>
        </p:spPr>
      </p:pic>
      <p:pic>
        <p:nvPicPr>
          <p:cNvPr id="5" name="Imagen 4"/>
          <p:cNvPicPr>
            <a:picLocks noChangeAspect="1"/>
          </p:cNvPicPr>
          <p:nvPr/>
        </p:nvPicPr>
        <p:blipFill>
          <a:blip r:embed="rId3"/>
          <a:stretch>
            <a:fillRect/>
          </a:stretch>
        </p:blipFill>
        <p:spPr>
          <a:xfrm>
            <a:off x="4329862" y="2986691"/>
            <a:ext cx="1523069" cy="1136719"/>
          </a:xfrm>
          <a:prstGeom prst="rect">
            <a:avLst/>
          </a:prstGeom>
        </p:spPr>
      </p:pic>
    </p:spTree>
    <p:extLst>
      <p:ext uri="{BB962C8B-B14F-4D97-AF65-F5344CB8AC3E}">
        <p14:creationId xmlns:p14="http://schemas.microsoft.com/office/powerpoint/2010/main" val="42808364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812732" y="629920"/>
            <a:ext cx="8915400" cy="5567680"/>
          </a:xfrm>
        </p:spPr>
        <p:txBody>
          <a:bodyPr>
            <a:normAutofit/>
          </a:bodyPr>
          <a:lstStyle/>
          <a:p>
            <a:r>
              <a:rPr lang="es-ES" dirty="0"/>
              <a:t>Lo primero que se debe </a:t>
            </a:r>
            <a:r>
              <a:rPr lang="es-ES" dirty="0" smtClean="0"/>
              <a:t>hacer es </a:t>
            </a:r>
            <a:r>
              <a:rPr lang="es-ES" dirty="0"/>
              <a:t>ir al menú “</a:t>
            </a:r>
            <a:r>
              <a:rPr lang="es-ES" b="1" dirty="0"/>
              <a:t>Analizar</a:t>
            </a:r>
            <a:r>
              <a:rPr lang="es-ES" dirty="0"/>
              <a:t>” (que </a:t>
            </a:r>
            <a:r>
              <a:rPr lang="es-ES" dirty="0" smtClean="0"/>
              <a:t>es donde </a:t>
            </a:r>
            <a:r>
              <a:rPr lang="es-ES" dirty="0"/>
              <a:t>se encuentran todas </a:t>
            </a:r>
            <a:r>
              <a:rPr lang="es-ES" dirty="0" smtClean="0"/>
              <a:t>las opciones </a:t>
            </a:r>
            <a:r>
              <a:rPr lang="es-ES" dirty="0"/>
              <a:t>de análisis de SPSS) </a:t>
            </a:r>
            <a:r>
              <a:rPr lang="es-ES" dirty="0" smtClean="0"/>
              <a:t>y luego </a:t>
            </a:r>
            <a:r>
              <a:rPr lang="es-ES" dirty="0"/>
              <a:t>ir al submenú “</a:t>
            </a:r>
            <a:r>
              <a:rPr lang="es-ES" b="1" dirty="0" smtClean="0"/>
              <a:t>Estadísticos descriptivos</a:t>
            </a:r>
            <a:r>
              <a:rPr lang="es-ES" dirty="0"/>
              <a:t>” y dentro del </a:t>
            </a:r>
            <a:r>
              <a:rPr lang="es-ES" dirty="0" smtClean="0"/>
              <a:t>dicho </a:t>
            </a:r>
            <a:r>
              <a:rPr lang="es-MX" dirty="0" smtClean="0"/>
              <a:t>menú</a:t>
            </a:r>
            <a:r>
              <a:rPr lang="es-MX" dirty="0"/>
              <a:t>, escoger “</a:t>
            </a:r>
            <a:r>
              <a:rPr lang="es-MX" b="1" dirty="0"/>
              <a:t>Descriptivos</a:t>
            </a:r>
            <a:r>
              <a:rPr lang="es-MX" b="1" dirty="0" smtClean="0"/>
              <a:t>...</a:t>
            </a:r>
            <a:r>
              <a:rPr lang="es-MX" dirty="0" smtClean="0"/>
              <a:t>”</a:t>
            </a:r>
          </a:p>
          <a:p>
            <a:r>
              <a:rPr lang="es-MX" dirty="0"/>
              <a:t>Posteriormente se abrirá </a:t>
            </a:r>
            <a:r>
              <a:rPr lang="es-MX" dirty="0" smtClean="0"/>
              <a:t>un </a:t>
            </a:r>
            <a:r>
              <a:rPr lang="es-ES" dirty="0" smtClean="0"/>
              <a:t>cuadro </a:t>
            </a:r>
            <a:r>
              <a:rPr lang="es-ES" dirty="0"/>
              <a:t>de diálogo como el de </a:t>
            </a:r>
            <a:r>
              <a:rPr lang="es-ES" dirty="0" smtClean="0"/>
              <a:t>la izquierda</a:t>
            </a:r>
            <a:r>
              <a:rPr lang="es-ES" dirty="0"/>
              <a:t>. Ahí se debe seleccionar </a:t>
            </a:r>
            <a:r>
              <a:rPr lang="es-ES" dirty="0" smtClean="0"/>
              <a:t>la variable </a:t>
            </a:r>
            <a:r>
              <a:rPr lang="es-ES" dirty="0"/>
              <a:t>a la que se quiere </a:t>
            </a:r>
            <a:r>
              <a:rPr lang="es-ES" dirty="0" smtClean="0"/>
              <a:t>calcular </a:t>
            </a:r>
            <a:r>
              <a:rPr lang="es-MX" dirty="0" smtClean="0"/>
              <a:t>la </a:t>
            </a:r>
            <a:r>
              <a:rPr lang="es-MX" dirty="0"/>
              <a:t>media (promedio</a:t>
            </a:r>
            <a:r>
              <a:rPr lang="es-MX" dirty="0" smtClean="0"/>
              <a:t>),</a:t>
            </a:r>
          </a:p>
          <a:p>
            <a:r>
              <a:rPr lang="es-ES" dirty="0"/>
              <a:t>Una vez seleccionada la </a:t>
            </a:r>
            <a:r>
              <a:rPr lang="es-ES" dirty="0" smtClean="0"/>
              <a:t>variable esta </a:t>
            </a:r>
            <a:r>
              <a:rPr lang="es-ES" dirty="0"/>
              <a:t>pasará a ubicarse en la </a:t>
            </a:r>
            <a:r>
              <a:rPr lang="es-ES" dirty="0" smtClean="0"/>
              <a:t>zona de </a:t>
            </a:r>
            <a:r>
              <a:rPr lang="es-ES" dirty="0"/>
              <a:t>la derecha, tal cual se ilustra </a:t>
            </a:r>
            <a:r>
              <a:rPr lang="es-ES" dirty="0" smtClean="0"/>
              <a:t>en </a:t>
            </a:r>
            <a:r>
              <a:rPr lang="es-MX" dirty="0" smtClean="0"/>
              <a:t>la </a:t>
            </a:r>
            <a:r>
              <a:rPr lang="es-MX" dirty="0"/>
              <a:t>imagen. Posteriormente </a:t>
            </a:r>
            <a:r>
              <a:rPr lang="es-MX" dirty="0" smtClean="0"/>
              <a:t>se </a:t>
            </a:r>
            <a:r>
              <a:rPr lang="es-ES" dirty="0" smtClean="0"/>
              <a:t>recomienda </a:t>
            </a:r>
            <a:r>
              <a:rPr lang="es-ES" dirty="0"/>
              <a:t>hacer clic en el </a:t>
            </a:r>
            <a:r>
              <a:rPr lang="es-ES" dirty="0" smtClean="0"/>
              <a:t>botón </a:t>
            </a:r>
            <a:r>
              <a:rPr lang="es-MX" dirty="0" smtClean="0"/>
              <a:t>“Opciones</a:t>
            </a:r>
            <a:r>
              <a:rPr lang="es-MX" dirty="0"/>
              <a:t>..” para seleccionar </a:t>
            </a:r>
            <a:r>
              <a:rPr lang="es-MX" dirty="0" smtClean="0"/>
              <a:t>los estadísticos </a:t>
            </a:r>
            <a:r>
              <a:rPr lang="es-MX" dirty="0"/>
              <a:t>que se quiere calcular</a:t>
            </a:r>
            <a:r>
              <a:rPr lang="es-MX" dirty="0" smtClean="0"/>
              <a:t>.</a:t>
            </a:r>
          </a:p>
          <a:p>
            <a:r>
              <a:rPr lang="es-ES" dirty="0"/>
              <a:t>El cuadro abierto ofrece </a:t>
            </a:r>
            <a:r>
              <a:rPr lang="es-ES" dirty="0" smtClean="0"/>
              <a:t>distintos </a:t>
            </a:r>
            <a:r>
              <a:rPr lang="es-MX" dirty="0" smtClean="0"/>
              <a:t>análisis </a:t>
            </a:r>
            <a:r>
              <a:rPr lang="es-MX" dirty="0"/>
              <a:t>a realizar. Por ser este </a:t>
            </a:r>
            <a:r>
              <a:rPr lang="es-MX" dirty="0" smtClean="0"/>
              <a:t>el </a:t>
            </a:r>
            <a:r>
              <a:rPr lang="es-ES" dirty="0" smtClean="0"/>
              <a:t>primer </a:t>
            </a:r>
            <a:r>
              <a:rPr lang="es-ES" dirty="0"/>
              <a:t>ejemplo se recomienda </a:t>
            </a:r>
            <a:r>
              <a:rPr lang="es-ES" dirty="0" smtClean="0"/>
              <a:t>que solamente </a:t>
            </a:r>
            <a:r>
              <a:rPr lang="es-ES" dirty="0"/>
              <a:t>se deje seleccionado </a:t>
            </a:r>
            <a:r>
              <a:rPr lang="es-ES" dirty="0" smtClean="0"/>
              <a:t>el análisis </a:t>
            </a:r>
            <a:r>
              <a:rPr lang="es-ES" dirty="0"/>
              <a:t>“Media” y el resto se </a:t>
            </a:r>
            <a:r>
              <a:rPr lang="es-ES" dirty="0" smtClean="0"/>
              <a:t>deje </a:t>
            </a:r>
            <a:r>
              <a:rPr lang="es-MX" dirty="0" smtClean="0"/>
              <a:t>sin </a:t>
            </a:r>
            <a:r>
              <a:rPr lang="es-MX" dirty="0"/>
              <a:t>seleccionar.</a:t>
            </a:r>
          </a:p>
          <a:p>
            <a:r>
              <a:rPr lang="es-ES" dirty="0"/>
              <a:t>Es posible realizar más de </a:t>
            </a:r>
            <a:r>
              <a:rPr lang="es-ES" dirty="0" smtClean="0"/>
              <a:t>un análisis </a:t>
            </a:r>
            <a:r>
              <a:rPr lang="es-ES" dirty="0"/>
              <a:t>al mismo tiempo. Solo </a:t>
            </a:r>
            <a:r>
              <a:rPr lang="es-ES" dirty="0" smtClean="0"/>
              <a:t>basta seleccionar </a:t>
            </a:r>
            <a:r>
              <a:rPr lang="es-ES" dirty="0"/>
              <a:t>más análisis de los </a:t>
            </a:r>
            <a:r>
              <a:rPr lang="es-ES" dirty="0" smtClean="0"/>
              <a:t>que se </a:t>
            </a:r>
            <a:r>
              <a:rPr lang="es-ES" dirty="0"/>
              <a:t>ofrecen ahí y SPSS se </a:t>
            </a:r>
            <a:r>
              <a:rPr lang="es-ES" dirty="0" smtClean="0"/>
              <a:t>encargará de </a:t>
            </a:r>
            <a:r>
              <a:rPr lang="es-ES" dirty="0"/>
              <a:t>mostrar todos los </a:t>
            </a:r>
            <a:r>
              <a:rPr lang="es-ES" dirty="0" smtClean="0"/>
              <a:t>análisis </a:t>
            </a:r>
            <a:r>
              <a:rPr lang="es-MX" dirty="0" smtClean="0"/>
              <a:t>requeridos </a:t>
            </a:r>
            <a:r>
              <a:rPr lang="es-MX" dirty="0"/>
              <a:t>por el investigador.</a:t>
            </a:r>
            <a:endParaRPr lang="es-MX" dirty="0" smtClean="0"/>
          </a:p>
        </p:txBody>
      </p:sp>
    </p:spTree>
    <p:extLst>
      <p:ext uri="{BB962C8B-B14F-4D97-AF65-F5344CB8AC3E}">
        <p14:creationId xmlns:p14="http://schemas.microsoft.com/office/powerpoint/2010/main" val="22683679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stretch>
            <a:fillRect/>
          </a:stretch>
        </p:blipFill>
        <p:spPr>
          <a:xfrm>
            <a:off x="2592925" y="1264555"/>
            <a:ext cx="3807672" cy="2009719"/>
          </a:xfrm>
          <a:prstGeom prst="rect">
            <a:avLst/>
          </a:prstGeom>
        </p:spPr>
      </p:pic>
      <p:pic>
        <p:nvPicPr>
          <p:cNvPr id="5" name="Imagen 4"/>
          <p:cNvPicPr>
            <a:picLocks noChangeAspect="1"/>
          </p:cNvPicPr>
          <p:nvPr/>
        </p:nvPicPr>
        <p:blipFill>
          <a:blip r:embed="rId3"/>
          <a:stretch>
            <a:fillRect/>
          </a:stretch>
        </p:blipFill>
        <p:spPr>
          <a:xfrm>
            <a:off x="7754408" y="1264555"/>
            <a:ext cx="3807672" cy="2009719"/>
          </a:xfrm>
          <a:prstGeom prst="rect">
            <a:avLst/>
          </a:prstGeom>
        </p:spPr>
      </p:pic>
      <p:pic>
        <p:nvPicPr>
          <p:cNvPr id="6" name="Imagen 5"/>
          <p:cNvPicPr>
            <a:picLocks noChangeAspect="1"/>
          </p:cNvPicPr>
          <p:nvPr/>
        </p:nvPicPr>
        <p:blipFill>
          <a:blip r:embed="rId4"/>
          <a:stretch>
            <a:fillRect/>
          </a:stretch>
        </p:blipFill>
        <p:spPr>
          <a:xfrm>
            <a:off x="5860907" y="3800667"/>
            <a:ext cx="2502185" cy="2873625"/>
          </a:xfrm>
          <a:prstGeom prst="rect">
            <a:avLst/>
          </a:prstGeom>
        </p:spPr>
      </p:pic>
    </p:spTree>
    <p:extLst>
      <p:ext uri="{BB962C8B-B14F-4D97-AF65-F5344CB8AC3E}">
        <p14:creationId xmlns:p14="http://schemas.microsoft.com/office/powerpoint/2010/main" val="21680866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284412" y="629920"/>
            <a:ext cx="8915400" cy="3777622"/>
          </a:xfrm>
        </p:spPr>
        <p:txBody>
          <a:bodyPr/>
          <a:lstStyle/>
          <a:p>
            <a:r>
              <a:rPr lang="es-ES" dirty="0"/>
              <a:t>Una vez hecho clic en “Continuar” y posteriormente en “Aceptar”, SPSS abrirá </a:t>
            </a:r>
            <a:r>
              <a:rPr lang="es-ES" dirty="0" smtClean="0"/>
              <a:t>una ventana </a:t>
            </a:r>
            <a:r>
              <a:rPr lang="es-ES" dirty="0"/>
              <a:t>del visor de resultados con la información requerida (en este caso la media). </a:t>
            </a:r>
            <a:r>
              <a:rPr lang="es-ES" dirty="0" smtClean="0"/>
              <a:t>A continuación </a:t>
            </a:r>
            <a:r>
              <a:rPr lang="es-ES" dirty="0"/>
              <a:t>una captura del visor de resultados</a:t>
            </a:r>
            <a:r>
              <a:rPr lang="es-ES" dirty="0" smtClean="0"/>
              <a:t>:</a:t>
            </a:r>
          </a:p>
          <a:p>
            <a:endParaRPr lang="es-MX" dirty="0"/>
          </a:p>
        </p:txBody>
      </p:sp>
      <p:pic>
        <p:nvPicPr>
          <p:cNvPr id="4" name="Imagen 3"/>
          <p:cNvPicPr>
            <a:picLocks noChangeAspect="1"/>
          </p:cNvPicPr>
          <p:nvPr/>
        </p:nvPicPr>
        <p:blipFill>
          <a:blip r:embed="rId2"/>
          <a:stretch>
            <a:fillRect/>
          </a:stretch>
        </p:blipFill>
        <p:spPr>
          <a:xfrm>
            <a:off x="3140616" y="2008880"/>
            <a:ext cx="7202991" cy="4389951"/>
          </a:xfrm>
          <a:prstGeom prst="rect">
            <a:avLst/>
          </a:prstGeom>
        </p:spPr>
      </p:pic>
    </p:spTree>
    <p:extLst>
      <p:ext uri="{BB962C8B-B14F-4D97-AF65-F5344CB8AC3E}">
        <p14:creationId xmlns:p14="http://schemas.microsoft.com/office/powerpoint/2010/main" val="812960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Bibliografía</a:t>
            </a:r>
            <a:endParaRPr lang="es-MX" dirty="0"/>
          </a:p>
        </p:txBody>
      </p:sp>
      <p:sp>
        <p:nvSpPr>
          <p:cNvPr id="3" name="Marcador de contenido 2"/>
          <p:cNvSpPr>
            <a:spLocks noGrp="1"/>
          </p:cNvSpPr>
          <p:nvPr>
            <p:ph idx="1"/>
          </p:nvPr>
        </p:nvSpPr>
        <p:spPr/>
        <p:txBody>
          <a:bodyPr/>
          <a:lstStyle/>
          <a:p>
            <a:r>
              <a:rPr lang="es-ES" dirty="0" err="1"/>
              <a:t>Sampieri</a:t>
            </a:r>
            <a:r>
              <a:rPr lang="es-ES" dirty="0"/>
              <a:t>, R., </a:t>
            </a:r>
            <a:r>
              <a:rPr lang="es-ES" dirty="0" err="1"/>
              <a:t>Fernandez</a:t>
            </a:r>
            <a:r>
              <a:rPr lang="es-ES" dirty="0"/>
              <a:t>, C., &amp; Baptista, P.. (2006). </a:t>
            </a:r>
            <a:r>
              <a:rPr lang="es-ES" smtClean="0"/>
              <a:t>Analisis</a:t>
            </a:r>
            <a:r>
              <a:rPr lang="es-ES" smtClean="0"/>
              <a:t> </a:t>
            </a:r>
            <a:r>
              <a:rPr lang="es-ES" dirty="0" smtClean="0"/>
              <a:t>de los datos </a:t>
            </a:r>
            <a:r>
              <a:rPr lang="es-ES" dirty="0"/>
              <a:t>cuantitativos. En Metodología de la </a:t>
            </a:r>
            <a:r>
              <a:rPr lang="es-ES" dirty="0" smtClean="0"/>
              <a:t>investigación. </a:t>
            </a:r>
            <a:r>
              <a:rPr lang="es-ES" dirty="0" err="1"/>
              <a:t>Mexico</a:t>
            </a:r>
            <a:r>
              <a:rPr lang="es-ES" dirty="0"/>
              <a:t>: McGraw Hill.</a:t>
            </a:r>
            <a:endParaRPr lang="es-MX" dirty="0"/>
          </a:p>
        </p:txBody>
      </p:sp>
    </p:spTree>
    <p:extLst>
      <p:ext uri="{BB962C8B-B14F-4D97-AF65-F5344CB8AC3E}">
        <p14:creationId xmlns:p14="http://schemas.microsoft.com/office/powerpoint/2010/main" val="7927054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121852" y="955040"/>
            <a:ext cx="8915400" cy="5242560"/>
          </a:xfrm>
        </p:spPr>
        <p:txBody>
          <a:bodyPr>
            <a:normAutofit/>
          </a:bodyPr>
          <a:lstStyle/>
          <a:p>
            <a:r>
              <a:rPr lang="es-MX" dirty="0" smtClean="0"/>
              <a:t>Una vez obtenidos y codificados los datos, se procede a seleccionar un programa de análisis, el que usaremos será SPSS.</a:t>
            </a:r>
          </a:p>
          <a:p>
            <a:r>
              <a:rPr lang="es-MX" dirty="0" smtClean="0"/>
              <a:t>El paquete SPSS abre la matriz de datos y el investigador usuario selecciona las opciones mas apropiadas para su análisis.</a:t>
            </a:r>
          </a:p>
          <a:p>
            <a:r>
              <a:rPr lang="es-MX" dirty="0" smtClean="0"/>
              <a:t>A continuación se describen algunos segmentos para familiarizar con el programa:</a:t>
            </a:r>
          </a:p>
          <a:p>
            <a:r>
              <a:rPr lang="es-MX" dirty="0" smtClean="0"/>
              <a:t>File (archivos). Sirve para construir un nuevo archivo, localizar uno ya construido, guardar archivos, guardar archivos, especificar impresora, imprimir, cerrar, enviar archivos por correo electrónico, entre otras funciones</a:t>
            </a:r>
          </a:p>
          <a:p>
            <a:r>
              <a:rPr lang="es-MX" dirty="0" err="1" smtClean="0"/>
              <a:t>Edit</a:t>
            </a:r>
            <a:r>
              <a:rPr lang="es-MX" dirty="0" smtClean="0"/>
              <a:t> (edición: Se emplea para modificar archivos, manipular la matriz, buscar datos, copiar, cortar, eliminar y otras acciones de edición.</a:t>
            </a:r>
          </a:p>
          <a:p>
            <a:r>
              <a:rPr lang="es-MX" dirty="0" smtClean="0"/>
              <a:t>View (ver): Como su nombre lo dice es para ver o visualizar la barra de estado, barra de herramientas, fuentes, cuadricula (matriz), etiquetas y variables</a:t>
            </a:r>
          </a:p>
        </p:txBody>
      </p:sp>
    </p:spTree>
    <p:extLst>
      <p:ext uri="{BB962C8B-B14F-4D97-AF65-F5344CB8AC3E}">
        <p14:creationId xmlns:p14="http://schemas.microsoft.com/office/powerpoint/2010/main" val="337802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837372" y="711200"/>
            <a:ext cx="9887268" cy="5140960"/>
          </a:xfrm>
        </p:spPr>
        <p:txBody>
          <a:bodyPr>
            <a:normAutofit/>
          </a:bodyPr>
          <a:lstStyle/>
          <a:p>
            <a:r>
              <a:rPr lang="es-MX" dirty="0" smtClean="0"/>
              <a:t>Data (datos): Se insertan variables, sopesan casos, insertan casos, ordenan casos para limpiar archivos, fundir archivos, </a:t>
            </a:r>
            <a:r>
              <a:rPr lang="es-MX" dirty="0" err="1" smtClean="0"/>
              <a:t>segmetan</a:t>
            </a:r>
            <a:r>
              <a:rPr lang="es-MX" dirty="0" smtClean="0"/>
              <a:t> archivos, seleccionar casos, etc.</a:t>
            </a:r>
          </a:p>
          <a:p>
            <a:r>
              <a:rPr lang="es-MX" dirty="0" err="1" smtClean="0"/>
              <a:t>Transform</a:t>
            </a:r>
            <a:r>
              <a:rPr lang="es-MX" dirty="0" smtClean="0"/>
              <a:t> (transformar): La función es de recodificar, conjuntar o unir y modificar variables y datos; categorizar variables; asignar rangos a casos, entre otras.</a:t>
            </a:r>
          </a:p>
          <a:p>
            <a:r>
              <a:rPr lang="es-MX" dirty="0" err="1" smtClean="0"/>
              <a:t>Analyze</a:t>
            </a:r>
            <a:r>
              <a:rPr lang="es-MX" dirty="0" smtClean="0"/>
              <a:t> (analizar): Se solicitan análisis estadísticos que básicamente serían informes, estadísticos descriptivos, comparar medias, modelo lineal general, ANOVA, correlaciones, regresión, clasificación, reducción de datos, escalas, pruebas no paramétricas, respuestas </a:t>
            </a:r>
            <a:r>
              <a:rPr lang="es-MX" dirty="0" err="1" smtClean="0"/>
              <a:t>multiples</a:t>
            </a:r>
            <a:r>
              <a:rPr lang="es-MX" dirty="0" smtClean="0"/>
              <a:t>, validación compleja, series de tiempos, ecuaciones estructurales y modelamiento matemático</a:t>
            </a:r>
          </a:p>
          <a:p>
            <a:r>
              <a:rPr lang="es-MX" dirty="0" err="1"/>
              <a:t>Graphs</a:t>
            </a:r>
            <a:r>
              <a:rPr lang="es-MX" dirty="0"/>
              <a:t> (gráficas): Con esta función se solicitan gráficos. </a:t>
            </a:r>
          </a:p>
          <a:p>
            <a:r>
              <a:rPr lang="es-MX" dirty="0" err="1"/>
              <a:t>Utilities</a:t>
            </a:r>
            <a:r>
              <a:rPr lang="es-MX" dirty="0"/>
              <a:t> (</a:t>
            </a:r>
            <a:r>
              <a:rPr lang="es-MX" dirty="0" err="1"/>
              <a:t>herramient</a:t>
            </a:r>
            <a:r>
              <a:rPr lang="es-MX" dirty="0"/>
              <a:t>): Se definen ambientes, conjuntos, información sobre variables, etcétera</a:t>
            </a:r>
          </a:p>
          <a:p>
            <a:endParaRPr lang="es-MX" dirty="0" smtClean="0"/>
          </a:p>
        </p:txBody>
      </p:sp>
    </p:spTree>
    <p:extLst>
      <p:ext uri="{BB962C8B-B14F-4D97-AF65-F5344CB8AC3E}">
        <p14:creationId xmlns:p14="http://schemas.microsoft.com/office/powerpoint/2010/main" val="38096368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243772" y="711200"/>
            <a:ext cx="8915400" cy="3777622"/>
          </a:xfrm>
        </p:spPr>
        <p:txBody>
          <a:bodyPr/>
          <a:lstStyle/>
          <a:p>
            <a:r>
              <a:rPr lang="es-MX" dirty="0" smtClean="0"/>
              <a:t>El siguiente paso sería ejecutar el programa, el cual es fácil de usar ya que solo hay que solicitar los análisis requeridos seleccionando las opciones apropiadas</a:t>
            </a:r>
          </a:p>
        </p:txBody>
      </p:sp>
      <p:pic>
        <p:nvPicPr>
          <p:cNvPr id="4" name="Imagen 3"/>
          <p:cNvPicPr>
            <a:picLocks noChangeAspect="1"/>
          </p:cNvPicPr>
          <p:nvPr/>
        </p:nvPicPr>
        <p:blipFill>
          <a:blip r:embed="rId2"/>
          <a:stretch>
            <a:fillRect/>
          </a:stretch>
        </p:blipFill>
        <p:spPr>
          <a:xfrm>
            <a:off x="3992969" y="1681342"/>
            <a:ext cx="5417006" cy="5176658"/>
          </a:xfrm>
          <a:prstGeom prst="rect">
            <a:avLst/>
          </a:prstGeom>
        </p:spPr>
      </p:pic>
    </p:spTree>
    <p:extLst>
      <p:ext uri="{BB962C8B-B14F-4D97-AF65-F5344CB8AC3E}">
        <p14:creationId xmlns:p14="http://schemas.microsoft.com/office/powerpoint/2010/main" val="37532382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Explorar los datos</a:t>
            </a:r>
            <a:endParaRPr lang="es-MX" dirty="0"/>
          </a:p>
        </p:txBody>
      </p:sp>
      <p:sp>
        <p:nvSpPr>
          <p:cNvPr id="3" name="Marcador de contenido 2"/>
          <p:cNvSpPr>
            <a:spLocks noGrp="1"/>
          </p:cNvSpPr>
          <p:nvPr>
            <p:ph idx="1"/>
          </p:nvPr>
        </p:nvSpPr>
        <p:spPr/>
        <p:txBody>
          <a:bodyPr>
            <a:normAutofit fontScale="92500" lnSpcReduction="10000"/>
          </a:bodyPr>
          <a:lstStyle/>
          <a:p>
            <a:r>
              <a:rPr lang="es-MX" dirty="0" smtClean="0"/>
              <a:t>En esta etapa, inmediata a la ejecución del programa, se inicia el análisis.</a:t>
            </a:r>
          </a:p>
          <a:p>
            <a:r>
              <a:rPr lang="es-MX" dirty="0" smtClean="0"/>
              <a:t>Es necesario hablas sobre dos conceptos; las variables del estudio y las variables de la matriz de datos, y el otro sobre los factores de los que depende el análisis.</a:t>
            </a:r>
          </a:p>
          <a:p>
            <a:r>
              <a:rPr lang="es-MX" dirty="0" smtClean="0"/>
              <a:t>Las variables de la matriz de datos son como columnas o ítems. Las variables de la investigación son las propiedades medidas y que forman parte de las hipótesis o que se pretenden describir (genero, edad, actitud hacia alguien, inteligencia, duración de un material, etc.). En ocasiones, las variables de la investigación requieren un único ítem para ser medidas, pero en otras se necesitan varios ítems para tal finalidad.</a:t>
            </a:r>
          </a:p>
          <a:p>
            <a:r>
              <a:rPr lang="es-MX" dirty="0" smtClean="0"/>
              <a:t>Cuando una variable de la investigación está integrada por diversas variables de la matriz o ítems suele denominarse variable compuesta y su puntuación total es el resultado de adicionar los valores de los reactivos que la conforman. El caso mas claro es la escala Likert.</a:t>
            </a:r>
            <a:endParaRPr lang="es-MX" dirty="0"/>
          </a:p>
        </p:txBody>
      </p:sp>
    </p:spTree>
    <p:extLst>
      <p:ext uri="{BB962C8B-B14F-4D97-AF65-F5344CB8AC3E}">
        <p14:creationId xmlns:p14="http://schemas.microsoft.com/office/powerpoint/2010/main" val="27826200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pic>
        <p:nvPicPr>
          <p:cNvPr id="4" name="Marcador de contenido 3"/>
          <p:cNvPicPr>
            <a:picLocks noGrp="1" noChangeAspect="1"/>
          </p:cNvPicPr>
          <p:nvPr>
            <p:ph idx="1"/>
          </p:nvPr>
        </p:nvPicPr>
        <p:blipFill>
          <a:blip r:embed="rId2"/>
          <a:stretch>
            <a:fillRect/>
          </a:stretch>
        </p:blipFill>
        <p:spPr>
          <a:xfrm>
            <a:off x="2926080" y="154499"/>
            <a:ext cx="6766560" cy="6351771"/>
          </a:xfrm>
          <a:prstGeom prst="rect">
            <a:avLst/>
          </a:prstGeom>
        </p:spPr>
      </p:pic>
    </p:spTree>
    <p:extLst>
      <p:ext uri="{BB962C8B-B14F-4D97-AF65-F5344CB8AC3E}">
        <p14:creationId xmlns:p14="http://schemas.microsoft.com/office/powerpoint/2010/main" val="38939602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162492" y="467360"/>
            <a:ext cx="8915400" cy="5466080"/>
          </a:xfrm>
        </p:spPr>
        <p:txBody>
          <a:bodyPr>
            <a:normAutofit/>
          </a:bodyPr>
          <a:lstStyle/>
          <a:p>
            <a:r>
              <a:rPr lang="es-MX" dirty="0" smtClean="0"/>
              <a:t>A veces la adición es una sumatoria, otras ocasiones es multiplicativa o de otras formas, según se haya desarrollado el instrumento. Al ejecutar el programa y durante la fase exploratoria, se toma en cuenta a todas las variables de la investigación e ítems y se considera a las variables compuestas. Al ejecutar el programa se crean variables compuestas en la matriz de datos con el comando “Transformar” y luego con el comando “Calcular”, de este modo, se construye la variable compuesta mediante una expresión numérica.</a:t>
            </a:r>
          </a:p>
          <a:p>
            <a:r>
              <a:rPr lang="es-MX" dirty="0"/>
              <a:t>Los análisis de los datos dependen de 3 factores: el nivel de medición la manera como se hayan formulado las hipótesis y el interés del investigador.</a:t>
            </a:r>
          </a:p>
          <a:p>
            <a:r>
              <a:rPr lang="es-MX" dirty="0"/>
              <a:t>El investigador busca, en primer término, describir sus datos y posteriormente efectuar análisis estadísticos para relacionar sus variables. Es decir, realiza análisis de estadística descriptiva para cada una de las variables de la matriz y luego para cada una de las variables del estudio, finalmente aplica estadística para aprobar su tesis.</a:t>
            </a:r>
          </a:p>
          <a:p>
            <a:endParaRPr lang="es-MX" dirty="0"/>
          </a:p>
        </p:txBody>
      </p:sp>
    </p:spTree>
    <p:extLst>
      <p:ext uri="{BB962C8B-B14F-4D97-AF65-F5344CB8AC3E}">
        <p14:creationId xmlns:p14="http://schemas.microsoft.com/office/powerpoint/2010/main" val="40536178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Estadística descriptiva para cada variable</a:t>
            </a:r>
            <a:endParaRPr lang="es-MX" dirty="0"/>
          </a:p>
        </p:txBody>
      </p:sp>
      <p:sp>
        <p:nvSpPr>
          <p:cNvPr id="3" name="Marcador de contenido 2"/>
          <p:cNvSpPr>
            <a:spLocks noGrp="1"/>
          </p:cNvSpPr>
          <p:nvPr>
            <p:ph idx="1"/>
          </p:nvPr>
        </p:nvSpPr>
        <p:spPr/>
        <p:txBody>
          <a:bodyPr/>
          <a:lstStyle/>
          <a:p>
            <a:r>
              <a:rPr lang="es-MX" dirty="0" smtClean="0"/>
              <a:t>Los valores o las puntuaciones obtenidas para cada variable tienen que describirse. Esto se logra al describir la distribución de las puntuaciones o frecuencias de cada variable.</a:t>
            </a:r>
          </a:p>
          <a:p>
            <a:r>
              <a:rPr lang="es-MX" dirty="0" smtClean="0"/>
              <a:t>Una distribución de frecuencias es un conjunto de puntuaciones ordenadas en sus respectivas categorías.</a:t>
            </a:r>
          </a:p>
          <a:p>
            <a:endParaRPr lang="es-MX" dirty="0"/>
          </a:p>
        </p:txBody>
      </p:sp>
      <p:pic>
        <p:nvPicPr>
          <p:cNvPr id="4" name="Imagen 3"/>
          <p:cNvPicPr>
            <a:picLocks noChangeAspect="1"/>
          </p:cNvPicPr>
          <p:nvPr/>
        </p:nvPicPr>
        <p:blipFill>
          <a:blip r:embed="rId2"/>
          <a:stretch>
            <a:fillRect/>
          </a:stretch>
        </p:blipFill>
        <p:spPr>
          <a:xfrm>
            <a:off x="3074863" y="3799920"/>
            <a:ext cx="6658417" cy="2844238"/>
          </a:xfrm>
          <a:prstGeom prst="rect">
            <a:avLst/>
          </a:prstGeom>
        </p:spPr>
      </p:pic>
    </p:spTree>
    <p:extLst>
      <p:ext uri="{BB962C8B-B14F-4D97-AF65-F5344CB8AC3E}">
        <p14:creationId xmlns:p14="http://schemas.microsoft.com/office/powerpoint/2010/main" val="3963224209"/>
      </p:ext>
    </p:extLst>
  </p:cSld>
  <p:clrMapOvr>
    <a:masterClrMapping/>
  </p:clrMapOvr>
  <p:timing>
    <p:tnLst>
      <p:par>
        <p:cTn id="1" dur="indefinite" restart="never" nodeType="tmRoot"/>
      </p:par>
    </p:tnLst>
  </p:timing>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11478</TotalTime>
  <Words>1704</Words>
  <Application>Microsoft Office PowerPoint</Application>
  <PresentationFormat>Panorámica</PresentationFormat>
  <Paragraphs>68</Paragraphs>
  <Slides>24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24</vt:i4>
      </vt:variant>
    </vt:vector>
  </HeadingPairs>
  <TitlesOfParts>
    <vt:vector size="28" baseType="lpstr">
      <vt:lpstr>Arial</vt:lpstr>
      <vt:lpstr>Century Gothic</vt:lpstr>
      <vt:lpstr>Wingdings 3</vt:lpstr>
      <vt:lpstr>Espiral</vt:lpstr>
      <vt:lpstr>Base y análisis de datos en SPSS o Excel </vt:lpstr>
      <vt:lpstr>Presentación de PowerPoint</vt:lpstr>
      <vt:lpstr>Presentación de PowerPoint</vt:lpstr>
      <vt:lpstr>Presentación de PowerPoint</vt:lpstr>
      <vt:lpstr>Presentación de PowerPoint</vt:lpstr>
      <vt:lpstr>Explorar los datos</vt:lpstr>
      <vt:lpstr>Presentación de PowerPoint</vt:lpstr>
      <vt:lpstr>Presentación de PowerPoint</vt:lpstr>
      <vt:lpstr>Estadística descriptiva para cada variable</vt:lpstr>
      <vt:lpstr>Presentación de PowerPoint</vt:lpstr>
      <vt:lpstr>Presentación de PowerPoint</vt:lpstr>
      <vt:lpstr>Presentación de PowerPoint</vt:lpstr>
      <vt:lpstr>Interpretación de las medidas de tendencia central y variabilidad</vt:lpstr>
      <vt:lpstr>Presentación de PowerPoint</vt:lpstr>
      <vt:lpstr>SPSS</vt:lpstr>
      <vt:lpstr>Editor de datos</vt:lpstr>
      <vt:lpstr>Presentación de PowerPoint</vt:lpstr>
      <vt:lpstr>Presentación de PowerPoint</vt:lpstr>
      <vt:lpstr>Presentación de PowerPoint</vt:lpstr>
      <vt:lpstr>Analisis de datos descriptivos</vt:lpstr>
      <vt:lpstr>Presentación de PowerPoint</vt:lpstr>
      <vt:lpstr>Presentación de PowerPoint</vt:lpstr>
      <vt:lpstr>Presentación de PowerPoint</vt:lpstr>
      <vt:lpstr>Bibliografía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Investigación cuantitativa en psicología</dc:title>
  <dc:creator>edgar gomez garcia</dc:creator>
  <cp:lastModifiedBy>edgar gomez garcia</cp:lastModifiedBy>
  <cp:revision>44</cp:revision>
  <dcterms:created xsi:type="dcterms:W3CDTF">2021-03-24T22:26:39Z</dcterms:created>
  <dcterms:modified xsi:type="dcterms:W3CDTF">2021-08-19T00:54:42Z</dcterms:modified>
</cp:coreProperties>
</file>